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0"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1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2C8498-89EF-42A1-9ED8-203EA10EA92A}"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854200182"/>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C8498-89EF-42A1-9ED8-203EA10EA92A}"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2726981574"/>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C8498-89EF-42A1-9ED8-203EA10EA92A}"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421556523"/>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C8498-89EF-42A1-9ED8-203EA10EA92A}"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2316952555"/>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C8498-89EF-42A1-9ED8-203EA10EA92A}"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2088452187"/>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2C8498-89EF-42A1-9ED8-203EA10EA92A}"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3089161344"/>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2C8498-89EF-42A1-9ED8-203EA10EA92A}"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1098811966"/>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2C8498-89EF-42A1-9ED8-203EA10EA92A}"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4207105336"/>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C8498-89EF-42A1-9ED8-203EA10EA92A}"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F4CAF-2F91-4F3E-AD04-D5722D0C9031}"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6362366"/>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C8498-89EF-42A1-9ED8-203EA10EA92A}"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2394817560"/>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C8498-89EF-42A1-9ED8-203EA10EA92A}"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F4CAF-2F91-4F3E-AD04-D5722D0C9031}" type="slidenum">
              <a:rPr lang="en-US" smtClean="0"/>
              <a:t>‹#›</a:t>
            </a:fld>
            <a:endParaRPr lang="en-US"/>
          </a:p>
        </p:txBody>
      </p:sp>
    </p:spTree>
    <p:extLst>
      <p:ext uri="{BB962C8B-B14F-4D97-AF65-F5344CB8AC3E}">
        <p14:creationId xmlns:p14="http://schemas.microsoft.com/office/powerpoint/2010/main" val="2529896069"/>
      </p:ext>
    </p:extLst>
  </p:cSld>
  <p:clrMapOvr>
    <a:masterClrMapping/>
  </p:clrMapOvr>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C8498-89EF-42A1-9ED8-203EA10EA92A}"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F4CAF-2F91-4F3E-AD04-D5722D0C9031}" type="slidenum">
              <a:rPr lang="en-US" smtClean="0"/>
              <a:t>‹#›</a:t>
            </a:fld>
            <a:endParaRPr lang="en-US"/>
          </a:p>
        </p:txBody>
      </p:sp>
    </p:spTree>
    <p:extLst>
      <p:ext uri="{BB962C8B-B14F-4D97-AF65-F5344CB8AC3E}">
        <p14:creationId xmlns:p14="http://schemas.microsoft.com/office/powerpoint/2010/main" val="64134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600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494"/>
            <a:ext cx="12192000" cy="6971494"/>
          </a:xfrm>
          <a:prstGeom prst="rect">
            <a:avLst/>
          </a:prstGeom>
        </p:spPr>
      </p:pic>
      <p:sp>
        <p:nvSpPr>
          <p:cNvPr id="10" name="Rectangle 9"/>
          <p:cNvSpPr/>
          <p:nvPr/>
        </p:nvSpPr>
        <p:spPr>
          <a:xfrm>
            <a:off x="1042373" y="2604997"/>
            <a:ext cx="10107254" cy="2935419"/>
          </a:xfrm>
          <a:prstGeom prst="rect">
            <a:avLst/>
          </a:prstGeom>
        </p:spPr>
        <p:txBody>
          <a:bodyPr wrap="none">
            <a:spAutoFit/>
          </a:bodyPr>
          <a:lstStyle/>
          <a:p>
            <a:pPr algn="ctr">
              <a:lnSpc>
                <a:spcPct val="115000"/>
              </a:lnSpc>
              <a:spcAft>
                <a:spcPts val="800"/>
              </a:spcAft>
            </a:pPr>
            <a:r>
              <a:rPr lang="en-US" sz="8000" b="1" kern="100" dirty="0">
                <a:effectLst/>
                <a:latin typeface="Arial" panose="020B0604020202020204" pitchFamily="34" charset="0"/>
                <a:ea typeface="Calibri" panose="020F0502020204030204" pitchFamily="34" charset="0"/>
                <a:cs typeface="Times New Roman" panose="02020603050405020304" pitchFamily="18" charset="0"/>
              </a:rPr>
              <a:t>Canadians Involved </a:t>
            </a:r>
          </a:p>
          <a:p>
            <a:pPr algn="ctr">
              <a:lnSpc>
                <a:spcPct val="115000"/>
              </a:lnSpc>
              <a:spcAft>
                <a:spcPts val="800"/>
              </a:spcAft>
            </a:pPr>
            <a:r>
              <a:rPr lang="en-US" sz="8000" b="1" kern="100" dirty="0">
                <a:effectLst/>
                <a:latin typeface="Arial" panose="020B0604020202020204" pitchFamily="34" charset="0"/>
                <a:ea typeface="Calibri" panose="020F0502020204030204" pitchFamily="34" charset="0"/>
                <a:cs typeface="Times New Roman" panose="02020603050405020304" pitchFamily="18" charset="0"/>
              </a:rPr>
              <a:t>in the Vietnam War</a:t>
            </a:r>
            <a:endParaRPr lang="en-US" sz="8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canada.wav">
            <a:hlinkClick r:id="" action="ppaction://media"/>
            <a:extLst>
              <a:ext uri="{FF2B5EF4-FFF2-40B4-BE49-F238E27FC236}">
                <a16:creationId xmlns:a16="http://schemas.microsoft.com/office/drawing/2014/main" id="{E6DD8F37-56F4-47EC-8908-7002ECC5FD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4689764"/>
            <a:ext cx="609600" cy="609600"/>
          </a:xfrm>
          <a:prstGeom prst="rect">
            <a:avLst/>
          </a:prstGeom>
        </p:spPr>
      </p:pic>
    </p:spTree>
    <p:extLst>
      <p:ext uri="{BB962C8B-B14F-4D97-AF65-F5344CB8AC3E}">
        <p14:creationId xmlns:p14="http://schemas.microsoft.com/office/powerpoint/2010/main" val="94899902"/>
      </p:ext>
    </p:extLst>
  </p:cSld>
  <p:clrMapOvr>
    <a:masterClrMapping/>
  </p:clrMapOvr>
  <mc:AlternateContent xmlns:mc="http://schemas.openxmlformats.org/markup-compatibility/2006">
    <mc:Choice xmlns:p14="http://schemas.microsoft.com/office/powerpoint/2010/main" Requires="p14">
      <p:transition spd="slow" p14:dur="2000" advClick="0" advTm="4000">
        <p:push dir="u"/>
      </p:transition>
    </mc:Choice>
    <mc:Fallback>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cond evt="onNext"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11318" cy="6740307"/>
          </a:xfrm>
          <a:prstGeom prst="rect">
            <a:avLst/>
          </a:prstGeom>
        </p:spPr>
        <p:txBody>
          <a:bodyPr wrap="square">
            <a:spAutoFit/>
          </a:bodyPr>
          <a:lstStyle/>
          <a:p>
            <a:pPr algn="just"/>
            <a:r>
              <a:rPr lang="en-US" sz="3600" b="1" dirty="0">
                <a:latin typeface="Arial" panose="020B0604020202020204" pitchFamily="34" charset="0"/>
                <a:cs typeface="Arial" panose="020B0604020202020204" pitchFamily="34" charset="0"/>
              </a:rPr>
              <a:t>At the start of the Vietnam War, Canada was a member of the International Control Commission (ICC) overseeing the implementation of the Geneva Agreements, and thus attempted to maintain an air of neutrality. However, the Canadian negotiators were strongly on the side of the U.S. One representative (J. Blair </a:t>
            </a:r>
            <a:r>
              <a:rPr lang="en-US" sz="3600" b="1" dirty="0" err="1">
                <a:latin typeface="Arial" panose="020B0604020202020204" pitchFamily="34" charset="0"/>
                <a:cs typeface="Arial" panose="020B0604020202020204" pitchFamily="34" charset="0"/>
              </a:rPr>
              <a:t>Seaborn</a:t>
            </a:r>
            <a:r>
              <a:rPr lang="en-US" sz="3600" b="1" dirty="0">
                <a:latin typeface="Arial" panose="020B0604020202020204" pitchFamily="34" charset="0"/>
                <a:cs typeface="Arial" panose="020B0604020202020204" pitchFamily="34" charset="0"/>
              </a:rPr>
              <a:t>, younger brother of Robert </a:t>
            </a:r>
            <a:r>
              <a:rPr lang="en-US" sz="3600" b="1" dirty="0" err="1">
                <a:latin typeface="Arial" panose="020B0604020202020204" pitchFamily="34" charset="0"/>
                <a:cs typeface="Arial" panose="020B0604020202020204" pitchFamily="34" charset="0"/>
              </a:rPr>
              <a:t>Seaborn</a:t>
            </a:r>
            <a:r>
              <a:rPr lang="en-US" sz="3600" b="1" dirty="0">
                <a:latin typeface="Arial" panose="020B0604020202020204" pitchFamily="34" charset="0"/>
                <a:cs typeface="Arial" panose="020B0604020202020204" pitchFamily="34" charset="0"/>
              </a:rPr>
              <a:t>) was even involved in secretly exchanging messages between the U.S. and North Vietnam on behalf of the U.S., with the approval of the Canadian government. Canada also sent foreign aid to South Vietnam, which, while humanitarian, was directed by the U.S. </a:t>
            </a:r>
          </a:p>
        </p:txBody>
      </p:sp>
    </p:spTree>
    <p:extLst>
      <p:ext uri="{BB962C8B-B14F-4D97-AF65-F5344CB8AC3E}">
        <p14:creationId xmlns:p14="http://schemas.microsoft.com/office/powerpoint/2010/main" val="3612430267"/>
      </p:ext>
    </p:extLst>
  </p:cSld>
  <p:clrMapOvr>
    <a:masterClrMapping/>
  </p:clrMapOvr>
  <mc:AlternateContent xmlns:mc="http://schemas.openxmlformats.org/markup-compatibility/2006">
    <mc:Choice xmlns:p14="http://schemas.microsoft.com/office/powerpoint/2010/main" Requires="p14">
      <p:transition spd="slow" p14:dur="4000" advClick="0" advTm="30000">
        <p:push dir="u"/>
      </p:transition>
    </mc:Choice>
    <mc:Fallback>
      <p:transition spd="slow" advClick="0" advTm="30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177"/>
            <a:ext cx="12192000" cy="6971494"/>
          </a:xfrm>
          <a:prstGeom prst="rect">
            <a:avLst/>
          </a:prstGeom>
        </p:spPr>
      </p:pic>
      <p:sp>
        <p:nvSpPr>
          <p:cNvPr id="4" name="Rectangle 3"/>
          <p:cNvSpPr/>
          <p:nvPr/>
        </p:nvSpPr>
        <p:spPr>
          <a:xfrm>
            <a:off x="346364" y="591670"/>
            <a:ext cx="11582400" cy="5002010"/>
          </a:xfrm>
          <a:prstGeom prst="rect">
            <a:avLst/>
          </a:prstGeom>
        </p:spPr>
        <p:txBody>
          <a:bodyPr wrap="square">
            <a:spAutoFit/>
          </a:bodyPr>
          <a:lstStyle/>
          <a:p>
            <a:pPr algn="just">
              <a:lnSpc>
                <a:spcPct val="115000"/>
              </a:lnSpc>
              <a:spcAft>
                <a:spcPts val="800"/>
              </a:spcAft>
            </a:pPr>
            <a:r>
              <a:rPr lang="en-US" sz="4000" b="1" kern="100" dirty="0">
                <a:effectLst/>
                <a:latin typeface="Arial" panose="020B0604020202020204" pitchFamily="34" charset="0"/>
                <a:ea typeface="Calibri" panose="020F0502020204030204" pitchFamily="34" charset="0"/>
                <a:cs typeface="Times New Roman" panose="02020603050405020304" pitchFamily="18" charset="0"/>
              </a:rPr>
              <a:t>While Canada remained neutral, approximately 20,000 to 30,000 Canadians crossed the border to volunteer to fight alongside the U.S. military, forming a significant foreign contingent.  The reasons for this was attributed to a sense of duty, adventure or dissatisfaction with Canadian military opportunities.</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097099"/>
      </p:ext>
    </p:extLst>
  </p:cSld>
  <p:clrMapOvr>
    <a:masterClrMapping/>
  </p:clrMapOvr>
  <mc:AlternateContent xmlns:mc="http://schemas.openxmlformats.org/markup-compatibility/2006">
    <mc:Choice xmlns:p14="http://schemas.microsoft.com/office/powerpoint/2010/main" Requires="p14">
      <p:transition spd="slow" p14:dur="4000" advClick="0" advTm="25000">
        <p:push dir="u"/>
      </p:transition>
    </mc:Choice>
    <mc:Fallback>
      <p:transition spd="slow" advClick="0" advTm="25000">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59" y="344732"/>
            <a:ext cx="11360060" cy="6138588"/>
          </a:xfrm>
          <a:prstGeom prst="rect">
            <a:avLst/>
          </a:prstGeom>
        </p:spPr>
      </p:pic>
    </p:spTree>
    <p:extLst>
      <p:ext uri="{BB962C8B-B14F-4D97-AF65-F5344CB8AC3E}">
        <p14:creationId xmlns:p14="http://schemas.microsoft.com/office/powerpoint/2010/main" val="174253155"/>
      </p:ext>
    </p:extLst>
  </p:cSld>
  <p:clrMapOvr>
    <a:masterClrMapping/>
  </p:clrMapOvr>
  <mc:AlternateContent xmlns:mc="http://schemas.openxmlformats.org/markup-compatibility/2006">
    <mc:Choice xmlns:p14="http://schemas.microsoft.com/office/powerpoint/2010/main" Requires="p14">
      <p:transition spd="slow" p14:dur="2000" advClick="0" advTm="2000">
        <p:push dir="u"/>
      </p:transition>
    </mc:Choice>
    <mc:Fallback>
      <p:transition spd="slow" advClick="0" advTm="2000">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517" y="788734"/>
            <a:ext cx="11403105" cy="6101478"/>
          </a:xfrm>
          <a:prstGeom prst="rect">
            <a:avLst/>
          </a:prstGeom>
        </p:spPr>
        <p:txBody>
          <a:bodyPr wrap="square">
            <a:spAutoFit/>
          </a:bodyPr>
          <a:lstStyle/>
          <a:p>
            <a:pPr algn="just">
              <a:lnSpc>
                <a:spcPct val="115000"/>
              </a:lnSpc>
              <a:spcAft>
                <a:spcPts val="800"/>
              </a:spcAft>
            </a:pPr>
            <a:r>
              <a:rPr lang="en-US" sz="3800" b="1" kern="100" dirty="0">
                <a:effectLst/>
                <a:latin typeface="Arial" panose="020B0604020202020204" pitchFamily="34" charset="0"/>
                <a:ea typeface="Calibri" panose="020F0502020204030204" pitchFamily="34" charset="0"/>
                <a:cs typeface="Times New Roman" panose="02020603050405020304" pitchFamily="18" charset="0"/>
              </a:rPr>
              <a:t>Approximately 12,000 served in combat roles of which at least 134 were killed or declared missing in action.  Those who died during their duty in Vietnam have their names listed on the Vietnam Veterans Memorial in Washington D.C.  Some of those that were killed and listed on the Wall are officially on record as being from Canada while others are listed from the town and state where they enlisted.</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508965"/>
      </p:ext>
    </p:extLst>
  </p:cSld>
  <p:clrMapOvr>
    <a:masterClrMapping/>
  </p:clrMapOvr>
  <mc:AlternateContent xmlns:mc="http://schemas.openxmlformats.org/markup-compatibility/2006">
    <mc:Choice xmlns:p14="http://schemas.microsoft.com/office/powerpoint/2010/main" Requires="p14">
      <p:transition spd="slow" p14:dur="4000" advClick="0" advTm="25000">
        <p:push dir="u"/>
      </p:transition>
    </mc:Choice>
    <mc:Fallback>
      <p:transition spd="slow" advClick="0" advTm="25000">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59" y="236143"/>
            <a:ext cx="9986682" cy="6385714"/>
          </a:xfrm>
          <a:prstGeom prst="rect">
            <a:avLst/>
          </a:prstGeom>
        </p:spPr>
      </p:pic>
    </p:spTree>
    <p:extLst>
      <p:ext uri="{BB962C8B-B14F-4D97-AF65-F5344CB8AC3E}">
        <p14:creationId xmlns:p14="http://schemas.microsoft.com/office/powerpoint/2010/main" val="3561164664"/>
      </p:ext>
    </p:extLst>
  </p:cSld>
  <p:clrMapOvr>
    <a:masterClrMapping/>
  </p:clrMapOvr>
  <mc:AlternateContent xmlns:mc="http://schemas.openxmlformats.org/markup-compatibility/2006">
    <mc:Choice xmlns:p14="http://schemas.microsoft.com/office/powerpoint/2010/main" Requires="p14">
      <p:transition spd="slow" p14:dur="2000" advClick="0" advTm="2000">
        <p:push dir="u"/>
      </p:transition>
    </mc:Choice>
    <mc:Fallback>
      <p:transition spd="slow" advClick="0" advTm="2000">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31435"/>
          </a:xfrm>
          <a:prstGeom prst="rect">
            <a:avLst/>
          </a:prstGeom>
        </p:spPr>
        <p:txBody>
          <a:bodyPr wrap="square">
            <a:spAutoFit/>
          </a:bodyPr>
          <a:lstStyle/>
          <a:p>
            <a:r>
              <a:rPr lang="en-US" sz="3800" b="1" dirty="0">
                <a:effectLst/>
                <a:latin typeface="Arial" panose="020B0604020202020204" pitchFamily="34" charset="0"/>
                <a:ea typeface="Calibri" panose="020F0502020204030204" pitchFamily="34" charset="0"/>
              </a:rPr>
              <a:t>In 1995, some American veterans took up the cause for their Canadian colleagues and funded a memorial known as The North Wall that was built in Windsor, Ont. </a:t>
            </a:r>
            <a:endParaRPr lang="en-US" sz="3800" b="1" dirty="0"/>
          </a:p>
        </p:txBody>
      </p:sp>
      <p:pic>
        <p:nvPicPr>
          <p:cNvPr id="1026" name="Picture 2" descr="https://www.uswarmemorials.org/admin/images/memorials/168008924620170805153956.jpg">
            <a:extLst>
              <a:ext uri="{FF2B5EF4-FFF2-40B4-BE49-F238E27FC236}">
                <a16:creationId xmlns:a16="http://schemas.microsoft.com/office/drawing/2014/main" id="{26FCC484-91A6-4A2A-B063-B2FB5A69ED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854" y="2289740"/>
            <a:ext cx="8132625" cy="457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84112"/>
      </p:ext>
    </p:extLst>
  </p:cSld>
  <p:clrMapOvr>
    <a:masterClrMapping/>
  </p:clrMapOvr>
  <mc:AlternateContent xmlns:mc="http://schemas.openxmlformats.org/markup-compatibility/2006">
    <mc:Choice xmlns:p14="http://schemas.microsoft.com/office/powerpoint/2010/main" Requires="p14">
      <p:transition spd="slow" p14:dur="4000" advClick="0" advTm="35000">
        <p:push dir="u"/>
      </p:transition>
    </mc:Choice>
    <mc:Fallback>
      <p:transition spd="slow" advClick="0" advTm="35000">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284</Words>
  <Application>Microsoft Office PowerPoint</Application>
  <PresentationFormat>Widescreen</PresentationFormat>
  <Paragraphs>6</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denekng01</dc:creator>
  <cp:lastModifiedBy>denekng01</cp:lastModifiedBy>
  <cp:revision>23</cp:revision>
  <dcterms:created xsi:type="dcterms:W3CDTF">2026-01-27T01:04:24Z</dcterms:created>
  <dcterms:modified xsi:type="dcterms:W3CDTF">2026-03-31T12:15:26Z</dcterms:modified>
</cp:coreProperties>
</file>