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1" r:id="rId4"/>
    <p:sldId id="262" r:id="rId5"/>
    <p:sldId id="260" r:id="rId6"/>
    <p:sldId id="263"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222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E27329-A351-4866-9AB9-BE6EAF179905}"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D9C33-767D-45DB-80F7-00A03621DA96}" type="slidenum">
              <a:rPr lang="en-US" smtClean="0"/>
              <a:t>‹#›</a:t>
            </a:fld>
            <a:endParaRPr lang="en-US"/>
          </a:p>
        </p:txBody>
      </p:sp>
    </p:spTree>
    <p:extLst>
      <p:ext uri="{BB962C8B-B14F-4D97-AF65-F5344CB8AC3E}">
        <p14:creationId xmlns:p14="http://schemas.microsoft.com/office/powerpoint/2010/main" val="92567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E27329-A351-4866-9AB9-BE6EAF179905}"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D9C33-767D-45DB-80F7-00A03621DA96}" type="slidenum">
              <a:rPr lang="en-US" smtClean="0"/>
              <a:t>‹#›</a:t>
            </a:fld>
            <a:endParaRPr lang="en-US"/>
          </a:p>
        </p:txBody>
      </p:sp>
    </p:spTree>
    <p:extLst>
      <p:ext uri="{BB962C8B-B14F-4D97-AF65-F5344CB8AC3E}">
        <p14:creationId xmlns:p14="http://schemas.microsoft.com/office/powerpoint/2010/main" val="2914631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E27329-A351-4866-9AB9-BE6EAF179905}"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D9C33-767D-45DB-80F7-00A03621DA96}" type="slidenum">
              <a:rPr lang="en-US" smtClean="0"/>
              <a:t>‹#›</a:t>
            </a:fld>
            <a:endParaRPr lang="en-US"/>
          </a:p>
        </p:txBody>
      </p:sp>
    </p:spTree>
    <p:extLst>
      <p:ext uri="{BB962C8B-B14F-4D97-AF65-F5344CB8AC3E}">
        <p14:creationId xmlns:p14="http://schemas.microsoft.com/office/powerpoint/2010/main" val="1003806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E27329-A351-4866-9AB9-BE6EAF179905}"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D9C33-767D-45DB-80F7-00A03621DA96}" type="slidenum">
              <a:rPr lang="en-US" smtClean="0"/>
              <a:t>‹#›</a:t>
            </a:fld>
            <a:endParaRPr lang="en-US"/>
          </a:p>
        </p:txBody>
      </p:sp>
    </p:spTree>
    <p:extLst>
      <p:ext uri="{BB962C8B-B14F-4D97-AF65-F5344CB8AC3E}">
        <p14:creationId xmlns:p14="http://schemas.microsoft.com/office/powerpoint/2010/main" val="161856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E27329-A351-4866-9AB9-BE6EAF179905}"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0D9C33-767D-45DB-80F7-00A03621DA96}" type="slidenum">
              <a:rPr lang="en-US" smtClean="0"/>
              <a:t>‹#›</a:t>
            </a:fld>
            <a:endParaRPr lang="en-US"/>
          </a:p>
        </p:txBody>
      </p:sp>
    </p:spTree>
    <p:extLst>
      <p:ext uri="{BB962C8B-B14F-4D97-AF65-F5344CB8AC3E}">
        <p14:creationId xmlns:p14="http://schemas.microsoft.com/office/powerpoint/2010/main" val="4169885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E27329-A351-4866-9AB9-BE6EAF179905}" type="datetimeFigureOut">
              <a:rPr lang="en-US" smtClean="0"/>
              <a:t>5/25/2026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0D9C33-767D-45DB-80F7-00A03621DA96}" type="slidenum">
              <a:rPr lang="en-US" smtClean="0"/>
              <a:t>‹#›</a:t>
            </a:fld>
            <a:endParaRPr lang="en-US"/>
          </a:p>
        </p:txBody>
      </p:sp>
    </p:spTree>
    <p:extLst>
      <p:ext uri="{BB962C8B-B14F-4D97-AF65-F5344CB8AC3E}">
        <p14:creationId xmlns:p14="http://schemas.microsoft.com/office/powerpoint/2010/main" val="873904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E27329-A351-4866-9AB9-BE6EAF179905}" type="datetimeFigureOut">
              <a:rPr lang="en-US" smtClean="0"/>
              <a:t>5/25/2026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0D9C33-767D-45DB-80F7-00A03621DA96}" type="slidenum">
              <a:rPr lang="en-US" smtClean="0"/>
              <a:t>‹#›</a:t>
            </a:fld>
            <a:endParaRPr lang="en-US"/>
          </a:p>
        </p:txBody>
      </p:sp>
    </p:spTree>
    <p:extLst>
      <p:ext uri="{BB962C8B-B14F-4D97-AF65-F5344CB8AC3E}">
        <p14:creationId xmlns:p14="http://schemas.microsoft.com/office/powerpoint/2010/main" val="2441511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E27329-A351-4866-9AB9-BE6EAF179905}" type="datetimeFigureOut">
              <a:rPr lang="en-US" smtClean="0"/>
              <a:t>5/25/2026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0D9C33-767D-45DB-80F7-00A03621DA96}" type="slidenum">
              <a:rPr lang="en-US" smtClean="0"/>
              <a:t>‹#›</a:t>
            </a:fld>
            <a:endParaRPr lang="en-US"/>
          </a:p>
        </p:txBody>
      </p:sp>
    </p:spTree>
    <p:extLst>
      <p:ext uri="{BB962C8B-B14F-4D97-AF65-F5344CB8AC3E}">
        <p14:creationId xmlns:p14="http://schemas.microsoft.com/office/powerpoint/2010/main" val="2307706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E27329-A351-4866-9AB9-BE6EAF179905}"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0D9C33-767D-45DB-80F7-00A03621DA96}" type="slidenum">
              <a:rPr lang="en-US" smtClean="0"/>
              <a:t>‹#›</a:t>
            </a:fld>
            <a:endParaRPr lang="en-US"/>
          </a:p>
        </p:txBody>
      </p:sp>
    </p:spTree>
    <p:extLst>
      <p:ext uri="{BB962C8B-B14F-4D97-AF65-F5344CB8AC3E}">
        <p14:creationId xmlns:p14="http://schemas.microsoft.com/office/powerpoint/2010/main" val="1871637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E27329-A351-4866-9AB9-BE6EAF179905}"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0D9C33-767D-45DB-80F7-00A03621DA96}" type="slidenum">
              <a:rPr lang="en-US" smtClean="0"/>
              <a:t>‹#›</a:t>
            </a:fld>
            <a:endParaRPr lang="en-US"/>
          </a:p>
        </p:txBody>
      </p:sp>
    </p:spTree>
    <p:extLst>
      <p:ext uri="{BB962C8B-B14F-4D97-AF65-F5344CB8AC3E}">
        <p14:creationId xmlns:p14="http://schemas.microsoft.com/office/powerpoint/2010/main" val="2726510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27329-A351-4866-9AB9-BE6EAF179905}" type="datetimeFigureOut">
              <a:rPr lang="en-US" smtClean="0"/>
              <a:t>5/25/2026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0D9C33-767D-45DB-80F7-00A03621DA96}" type="slidenum">
              <a:rPr lang="en-US" smtClean="0"/>
              <a:t>‹#›</a:t>
            </a:fld>
            <a:endParaRPr lang="en-US"/>
          </a:p>
        </p:txBody>
      </p:sp>
    </p:spTree>
    <p:extLst>
      <p:ext uri="{BB962C8B-B14F-4D97-AF65-F5344CB8AC3E}">
        <p14:creationId xmlns:p14="http://schemas.microsoft.com/office/powerpoint/2010/main" val="1177051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5.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5928" cy="6858000"/>
          </a:xfrm>
          <a:prstGeom prst="rect">
            <a:avLst/>
          </a:prstGeom>
        </p:spPr>
      </p:pic>
      <p:sp>
        <p:nvSpPr>
          <p:cNvPr id="3" name="Subtitle 2"/>
          <p:cNvSpPr>
            <a:spLocks noGrp="1"/>
          </p:cNvSpPr>
          <p:nvPr>
            <p:ph type="subTitle" idx="4294967295"/>
          </p:nvPr>
        </p:nvSpPr>
        <p:spPr>
          <a:xfrm>
            <a:off x="1687773" y="417450"/>
            <a:ext cx="9144000" cy="1655762"/>
          </a:xfrm>
        </p:spPr>
        <p:txBody>
          <a:bodyPr>
            <a:normAutofit/>
          </a:bodyPr>
          <a:lstStyle/>
          <a:p>
            <a:pPr marL="0" indent="0">
              <a:buNone/>
            </a:pPr>
            <a:r>
              <a:rPr lang="en-US" sz="4800" b="1" dirty="0" smtClean="0">
                <a:latin typeface="Arial" panose="020B0604020202020204" pitchFamily="34" charset="0"/>
                <a:cs typeface="Arial" panose="020B0604020202020204" pitchFamily="34" charset="0"/>
              </a:rPr>
              <a:t>Brown Water Navy in Vietnam</a:t>
            </a:r>
          </a:p>
          <a:p>
            <a:pPr marL="0" indent="0" algn="ctr">
              <a:buNone/>
            </a:pPr>
            <a:r>
              <a:rPr lang="en-US" sz="4800" b="1" dirty="0" smtClean="0">
                <a:latin typeface="Arial" panose="020B0604020202020204" pitchFamily="34" charset="0"/>
                <a:cs typeface="Arial" panose="020B0604020202020204" pitchFamily="34" charset="0"/>
              </a:rPr>
              <a:t>1965 - 1973</a:t>
            </a:r>
            <a:endParaRPr lang="en-US" sz="4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9883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168"/>
            <a:ext cx="12192000" cy="6767392"/>
          </a:xfrm>
          <a:prstGeom prst="rect">
            <a:avLst/>
          </a:prstGeom>
        </p:spPr>
      </p:pic>
      <p:pic>
        <p:nvPicPr>
          <p:cNvPr id="2050" name="Picture 2" descr="Patrolling with the Brown River Navy | Carson City's Trusted News Source  Since 18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5974482" cy="337901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974483" y="0"/>
            <a:ext cx="6329813" cy="3539430"/>
          </a:xfrm>
          <a:prstGeom prst="rect">
            <a:avLst/>
          </a:prstGeom>
        </p:spPr>
        <p:txBody>
          <a:bodyPr wrap="square">
            <a:spAutoFit/>
          </a:bodyPr>
          <a:lstStyle/>
          <a:p>
            <a:r>
              <a:rPr lang="en-US" sz="2800" b="1" dirty="0" smtClean="0">
                <a:latin typeface="Arial" panose="020B0604020202020204" pitchFamily="34" charset="0"/>
                <a:cs typeface="Arial" panose="020B0604020202020204" pitchFamily="34" charset="0"/>
              </a:rPr>
              <a:t>The </a:t>
            </a:r>
            <a:r>
              <a:rPr lang="en-US" sz="2800" b="1" dirty="0" err="1" smtClean="0">
                <a:latin typeface="Arial" panose="020B0604020202020204" pitchFamily="34" charset="0"/>
                <a:cs typeface="Arial" panose="020B0604020202020204" pitchFamily="34" charset="0"/>
              </a:rPr>
              <a:t>Brownwater</a:t>
            </a:r>
            <a:r>
              <a:rPr lang="en-US" sz="2800" b="1" dirty="0" smtClean="0">
                <a:latin typeface="Arial" panose="020B0604020202020204" pitchFamily="34" charset="0"/>
                <a:cs typeface="Arial" panose="020B0604020202020204" pitchFamily="34" charset="0"/>
              </a:rPr>
              <a:t> Navy was a specialized branch of the United States Navy formed during the Vietnam War to conduct operations in the shallow rivers, canals, and coastal waters of South Vietnam. Officially known as the United States Navy's "Riverine Forces," </a:t>
            </a:r>
            <a:endParaRPr lang="en-US" sz="2800" dirty="0"/>
          </a:p>
        </p:txBody>
      </p:sp>
      <p:sp>
        <p:nvSpPr>
          <p:cNvPr id="4" name="TextBox 3"/>
          <p:cNvSpPr txBox="1"/>
          <p:nvPr/>
        </p:nvSpPr>
        <p:spPr>
          <a:xfrm>
            <a:off x="0" y="3379010"/>
            <a:ext cx="12192000" cy="4462760"/>
          </a:xfrm>
          <a:prstGeom prst="rect">
            <a:avLst/>
          </a:prstGeom>
          <a:noFill/>
        </p:spPr>
        <p:txBody>
          <a:bodyPr wrap="square" rtlCol="0">
            <a:spAutoFit/>
          </a:bodyPr>
          <a:lstStyle/>
          <a:p>
            <a:r>
              <a:rPr lang="en-US" sz="2800" b="1" dirty="0" smtClean="0">
                <a:latin typeface="Arial" panose="020B0604020202020204" pitchFamily="34" charset="0"/>
                <a:cs typeface="Arial" panose="020B0604020202020204" pitchFamily="34" charset="0"/>
              </a:rPr>
              <a:t>these units used small, heavily armed boats such as Patrol Boat, River (PBR), Swift Boats (PCF), and Armored Troop Carriers (ATCs) to provide mobility, firepower, and logistical support to U.S. Army and South Vietnamese forces. </a:t>
            </a:r>
            <a:r>
              <a:rPr lang="en-US" sz="2800" b="1" dirty="0" err="1" smtClean="0">
                <a:latin typeface="Arial" panose="020B0604020202020204" pitchFamily="34" charset="0"/>
                <a:cs typeface="Arial" panose="020B0604020202020204" pitchFamily="34" charset="0"/>
              </a:rPr>
              <a:t>Brownwater</a:t>
            </a:r>
            <a:r>
              <a:rPr lang="en-US" sz="2800" b="1" dirty="0" smtClean="0">
                <a:latin typeface="Arial" panose="020B0604020202020204" pitchFamily="34" charset="0"/>
                <a:cs typeface="Arial" panose="020B0604020202020204" pitchFamily="34" charset="0"/>
              </a:rPr>
              <a:t> Navy sailors faced constant ambushes, mines, and hostile fire while patrolling the Mekong Delta and other waterways. Their crucial efforts disrupted enemy supply lines, supported ground operations, and played a significant role in counterinsurgency missions throughout the conflict.</a:t>
            </a:r>
          </a:p>
          <a:p>
            <a:endParaRPr lang="en-US" sz="2800" dirty="0" smtClean="0">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062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168"/>
            <a:ext cx="12192000" cy="6767392"/>
          </a:xfrm>
          <a:prstGeom prst="rect">
            <a:avLst/>
          </a:prstGeom>
        </p:spPr>
      </p:pic>
      <p:pic>
        <p:nvPicPr>
          <p:cNvPr id="4100" name="Picture 4" descr="Vietnam War Insignia of Task Force 116 ..."/>
          <p:cNvPicPr>
            <a:picLocks noChangeAspect="1" noChangeArrowheads="1"/>
          </p:cNvPicPr>
          <p:nvPr/>
        </p:nvPicPr>
        <p:blipFill rotWithShape="1">
          <a:blip r:embed="rId3">
            <a:extLst>
              <a:ext uri="{28A0092B-C50C-407E-A947-70E740481C1C}">
                <a14:useLocalDpi xmlns:a14="http://schemas.microsoft.com/office/drawing/2010/main" val="0"/>
              </a:ext>
            </a:extLst>
          </a:blip>
          <a:srcRect t="8267" b="13930"/>
          <a:stretch/>
        </p:blipFill>
        <p:spPr bwMode="auto">
          <a:xfrm>
            <a:off x="0" y="0"/>
            <a:ext cx="12192000" cy="436728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0" y="4367283"/>
            <a:ext cx="12192000" cy="2246769"/>
          </a:xfrm>
          <a:prstGeom prst="rect">
            <a:avLst/>
          </a:prstGeom>
        </p:spPr>
        <p:txBody>
          <a:bodyPr wrap="square">
            <a:spAutoFit/>
          </a:bodyPr>
          <a:lstStyle/>
          <a:p>
            <a:pPr lvl="0" eaLnBrk="0" fontAlgn="base" hangingPunct="0">
              <a:spcBef>
                <a:spcPct val="0"/>
              </a:spcBef>
              <a:spcAft>
                <a:spcPct val="0"/>
              </a:spcAft>
            </a:pPr>
            <a:r>
              <a:rPr kumimoji="0" lang="en-US" altLang="en-US" sz="2800" b="1" i="1"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PBR (Patrol Boat, Riverine):</a:t>
            </a:r>
            <a:r>
              <a:rPr kumimoji="0" lang="en-US" altLang="en-US" sz="2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The most common craft, these 31-to-32-foot fiberglass boats used dual waterjet drives to operate in shallow, weed-choked rivers. They were highly maneuverable, displaced just under 9 tons, and were heavily armed with twin .50 caliber machine guns.</a:t>
            </a:r>
          </a:p>
        </p:txBody>
      </p:sp>
    </p:spTree>
    <p:extLst>
      <p:ext uri="{BB962C8B-B14F-4D97-AF65-F5344CB8AC3E}">
        <p14:creationId xmlns:p14="http://schemas.microsoft.com/office/powerpoint/2010/main" val="453603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168"/>
            <a:ext cx="12192000" cy="6767392"/>
          </a:xfrm>
          <a:prstGeom prst="rect">
            <a:avLst/>
          </a:prstGeom>
        </p:spPr>
      </p:pic>
      <p:pic>
        <p:nvPicPr>
          <p:cNvPr id="5122" name="Picture 2" descr="Not a traditional technical but I think it still counts. During the Vietnam  war the US Navy turned WWII era landing Craft into river monitors to  support operations in the Mekong Delta."/>
          <p:cNvPicPr>
            <a:picLocks noChangeAspect="1" noChangeArrowheads="1"/>
          </p:cNvPicPr>
          <p:nvPr/>
        </p:nvPicPr>
        <p:blipFill rotWithShape="1">
          <a:blip r:embed="rId3">
            <a:extLst>
              <a:ext uri="{28A0092B-C50C-407E-A947-70E740481C1C}">
                <a14:useLocalDpi xmlns:a14="http://schemas.microsoft.com/office/drawing/2010/main" val="0"/>
              </a:ext>
            </a:extLst>
          </a:blip>
          <a:srcRect t="10550"/>
          <a:stretch/>
        </p:blipFill>
        <p:spPr bwMode="auto">
          <a:xfrm>
            <a:off x="6096000" y="0"/>
            <a:ext cx="6096000" cy="358694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54673" y="27296"/>
            <a:ext cx="5618332" cy="2862322"/>
          </a:xfrm>
          <a:prstGeom prst="rect">
            <a:avLst/>
          </a:prstGeom>
        </p:spPr>
        <p:txBody>
          <a:bodyPr wrap="square">
            <a:spAutoFit/>
          </a:bodyPr>
          <a:lstStyle/>
          <a:p>
            <a:pPr lvl="0" eaLnBrk="0" fontAlgn="base" hangingPunct="0">
              <a:spcBef>
                <a:spcPct val="0"/>
              </a:spcBef>
              <a:spcAft>
                <a:spcPct val="0"/>
              </a:spcAft>
            </a:pPr>
            <a:r>
              <a:rPr kumimoji="0" lang="en-US" altLang="en-US" sz="3000" b="1" i="1"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Monitors:</a:t>
            </a:r>
            <a:r>
              <a:rPr kumimoji="0" lang="en-US" altLang="en-US" sz="3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The "battleships" of the rivers, these were heavily armored converted landing craft designed to provide heavy fire support for ground troops.</a:t>
            </a:r>
          </a:p>
        </p:txBody>
      </p:sp>
      <p:pic>
        <p:nvPicPr>
          <p:cNvPr id="5124" name="Picture 4" descr="PA005055 | ca. January 1969, Saigon River, Vietnam --- An Am… | Flick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936883"/>
            <a:ext cx="5419062" cy="365680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473653" y="3949973"/>
            <a:ext cx="6536377" cy="2400657"/>
          </a:xfrm>
          <a:prstGeom prst="rect">
            <a:avLst/>
          </a:prstGeom>
        </p:spPr>
        <p:txBody>
          <a:bodyPr wrap="square">
            <a:spAutoFit/>
          </a:bodyPr>
          <a:lstStyle/>
          <a:p>
            <a:pPr lvl="0" eaLnBrk="0" fontAlgn="base" hangingPunct="0">
              <a:spcBef>
                <a:spcPct val="0"/>
              </a:spcBef>
              <a:spcAft>
                <a:spcPct val="0"/>
              </a:spcAft>
            </a:pPr>
            <a:r>
              <a:rPr kumimoji="0" lang="en-US" altLang="en-US" sz="3000"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ASPB (Assault Support Patrol Boat): </a:t>
            </a:r>
            <a:r>
              <a:rPr kumimoji="0" lang="en-US" altLang="en-US" sz="3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Known as the "minesweeper" of the riverine forces, they were heavily armed and reinforced for mine survivability.</a:t>
            </a:r>
          </a:p>
        </p:txBody>
      </p:sp>
    </p:spTree>
    <p:extLst>
      <p:ext uri="{BB962C8B-B14F-4D97-AF65-F5344CB8AC3E}">
        <p14:creationId xmlns:p14="http://schemas.microsoft.com/office/powerpoint/2010/main" val="2866672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168"/>
            <a:ext cx="12192000" cy="6767392"/>
          </a:xfrm>
          <a:prstGeom prst="rect">
            <a:avLst/>
          </a:prstGeom>
        </p:spPr>
      </p:pic>
      <p:pic>
        <p:nvPicPr>
          <p:cNvPr id="3075" name="Picture 3" descr="Brown Water Navy: Patrol Craft, Fast (PC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848" y="382139"/>
            <a:ext cx="10858500" cy="3476626"/>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251114" y="3877446"/>
            <a:ext cx="11823032" cy="2638630"/>
            <a:chOff x="251114" y="3877446"/>
            <a:chExt cx="11823032" cy="2638630"/>
          </a:xfrm>
        </p:grpSpPr>
        <p:sp>
          <p:nvSpPr>
            <p:cNvPr id="2" name="Rectangle 1"/>
            <p:cNvSpPr>
              <a:spLocks noChangeArrowheads="1"/>
            </p:cNvSpPr>
            <p:nvPr/>
          </p:nvSpPr>
          <p:spPr bwMode="auto">
            <a:xfrm>
              <a:off x="409429" y="3877446"/>
              <a:ext cx="10577013" cy="1723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800" b="1" i="1"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PCFs (Patrol Craft, Fast): </a:t>
              </a:r>
              <a:r>
                <a:rPr kumimoji="0" lang="en-US" altLang="en-US" sz="2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Often referred to as "Swift Boats," these 50-foot aluminum craft primarily handled coastal and estuary patrols. </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2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5" name="Rectangle 4"/>
            <p:cNvSpPr>
              <a:spLocks noChangeArrowheads="1"/>
            </p:cNvSpPr>
            <p:nvPr/>
          </p:nvSpPr>
          <p:spPr bwMode="auto">
            <a:xfrm rot="10800000" flipV="1">
              <a:off x="251114" y="5131081"/>
              <a:ext cx="1182303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800" b="1" i="0" u="none" strike="noStrike" cap="none" normalizeH="0" baseline="0" dirty="0" smtClean="0">
                  <a:ln>
                    <a:noFill/>
                  </a:ln>
                  <a:solidFill>
                    <a:schemeClr val="tx1"/>
                  </a:solidFill>
                  <a:effectLst/>
                  <a:latin typeface="Arial" panose="020B0604020202020204" pitchFamily="34" charset="0"/>
                </a:rPr>
                <a:t>The Navy worked closely with the U.S. Army in the Mobile Riverine Force, a joint unit that combined Army infantry with Navy river boats to conduct coordinated assaults. </a:t>
              </a:r>
            </a:p>
          </p:txBody>
        </p:sp>
      </p:grpSp>
    </p:spTree>
    <p:extLst>
      <p:ext uri="{BB962C8B-B14F-4D97-AF65-F5344CB8AC3E}">
        <p14:creationId xmlns:p14="http://schemas.microsoft.com/office/powerpoint/2010/main" val="3418158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168"/>
            <a:ext cx="12192000" cy="6767392"/>
          </a:xfrm>
          <a:prstGeom prst="rect">
            <a:avLst/>
          </a:prstGeom>
        </p:spPr>
      </p:pic>
      <p:sp>
        <p:nvSpPr>
          <p:cNvPr id="2" name="Rectangle 1"/>
          <p:cNvSpPr/>
          <p:nvPr/>
        </p:nvSpPr>
        <p:spPr>
          <a:xfrm>
            <a:off x="509516" y="241320"/>
            <a:ext cx="11350388" cy="6555641"/>
          </a:xfrm>
          <a:prstGeom prst="rect">
            <a:avLst/>
          </a:prstGeom>
        </p:spPr>
        <p:txBody>
          <a:bodyPr wrap="square">
            <a:spAutoFit/>
          </a:bodyPr>
          <a:lstStyle/>
          <a:p>
            <a:r>
              <a:rPr lang="en-US" sz="2800" b="1" dirty="0" smtClean="0">
                <a:latin typeface="Arial" panose="020B0604020202020204" pitchFamily="34" charset="0"/>
                <a:cs typeface="Arial" panose="020B0604020202020204" pitchFamily="34" charset="0"/>
              </a:rPr>
              <a:t>The ability to operate and fight on rivers and shallow coastal areas was critical.  On Jan. 31, 1968, Viet Cong and North Vietnamese troops attacked over 100 of South Vietnam’s cities and towns. The offensive on the evening of Tet, the Vietnamese lunar New Year, came as a complete shock to both the United States and the Republic of Vietnam.  </a:t>
            </a:r>
            <a:r>
              <a:rPr lang="en-US" sz="2800" b="1" dirty="0">
                <a:latin typeface="Arial" panose="020B0604020202020204" pitchFamily="34" charset="0"/>
                <a:cs typeface="Arial" panose="020B0604020202020204" pitchFamily="34" charset="0"/>
              </a:rPr>
              <a:t>T</a:t>
            </a:r>
            <a:r>
              <a:rPr lang="en-US" sz="2800" b="1" dirty="0" smtClean="0">
                <a:latin typeface="Arial" panose="020B0604020202020204" pitchFamily="34" charset="0"/>
                <a:cs typeface="Arial" panose="020B0604020202020204" pitchFamily="34" charset="0"/>
              </a:rPr>
              <a:t>he U.S. Navy quickly develop technology (to include off-the-shelf commercial technology), tactics, and personnel capable of waging war inshore and built a multi-mission, brown-water navy.</a:t>
            </a:r>
          </a:p>
          <a:p>
            <a:r>
              <a:rPr lang="en-US" sz="2800" b="1" dirty="0" smtClean="0">
                <a:latin typeface="Arial" panose="020B0604020202020204" pitchFamily="34" charset="0"/>
                <a:cs typeface="Arial" panose="020B0604020202020204" pitchFamily="34" charset="0"/>
              </a:rPr>
              <a:t>During the offensive, Navy small boats were employed for fire support, troop transport, amphibious assault, forward basing, logistical support, and numerous other missions. They, along with the U.S. Army troops they carried, proved to be instrumental in taking back some of the most valuable pieces of real estate in the country.</a:t>
            </a:r>
          </a:p>
        </p:txBody>
      </p:sp>
    </p:spTree>
    <p:extLst>
      <p:ext uri="{BB962C8B-B14F-4D97-AF65-F5344CB8AC3E}">
        <p14:creationId xmlns:p14="http://schemas.microsoft.com/office/powerpoint/2010/main" val="22653103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4168"/>
            <a:ext cx="12192000" cy="6767392"/>
          </a:xfrm>
          <a:prstGeom prst="rect">
            <a:avLst/>
          </a:prstGeom>
        </p:spPr>
      </p:pic>
      <p:grpSp>
        <p:nvGrpSpPr>
          <p:cNvPr id="2" name="Group 1"/>
          <p:cNvGrpSpPr/>
          <p:nvPr/>
        </p:nvGrpSpPr>
        <p:grpSpPr>
          <a:xfrm>
            <a:off x="236560" y="67941"/>
            <a:ext cx="11773469" cy="4310268"/>
            <a:chOff x="222912" y="218069"/>
            <a:chExt cx="11773469" cy="4310268"/>
          </a:xfrm>
        </p:grpSpPr>
        <p:sp>
          <p:nvSpPr>
            <p:cNvPr id="3" name="Rectangle 2"/>
            <p:cNvSpPr/>
            <p:nvPr/>
          </p:nvSpPr>
          <p:spPr>
            <a:xfrm>
              <a:off x="229735" y="2281568"/>
              <a:ext cx="11766645" cy="2246769"/>
            </a:xfrm>
            <a:prstGeom prst="rect">
              <a:avLst/>
            </a:prstGeom>
          </p:spPr>
          <p:txBody>
            <a:bodyPr wrap="square">
              <a:spAutoFit/>
            </a:bodyPr>
            <a:lstStyle/>
            <a:p>
              <a:r>
                <a:rPr lang="en-US" sz="2800" b="1" dirty="0" smtClean="0">
                  <a:latin typeface="Arial" panose="020B0604020202020204" pitchFamily="34" charset="0"/>
                  <a:cs typeface="Arial" panose="020B0604020202020204" pitchFamily="34" charset="0"/>
                </a:rPr>
                <a:t>Vietnam was a watershed in many ways for the Navy. It represented the only time in its recent history that large numbers of sailors experienced riverine warfare in small boats — a combat experience more akin to that of an infantry soldier rather than a sailor on a large ocean-going surface combatant.</a:t>
              </a:r>
              <a:endParaRPr lang="en-US" sz="2800" b="1" dirty="0">
                <a:latin typeface="Arial" panose="020B0604020202020204" pitchFamily="34" charset="0"/>
                <a:cs typeface="Arial" panose="020B0604020202020204" pitchFamily="34" charset="0"/>
              </a:endParaRPr>
            </a:p>
          </p:txBody>
        </p:sp>
        <p:sp>
          <p:nvSpPr>
            <p:cNvPr id="4" name="Rectangle 3"/>
            <p:cNvSpPr/>
            <p:nvPr/>
          </p:nvSpPr>
          <p:spPr>
            <a:xfrm>
              <a:off x="222912" y="218069"/>
              <a:ext cx="11773469" cy="2246769"/>
            </a:xfrm>
            <a:prstGeom prst="rect">
              <a:avLst/>
            </a:prstGeom>
          </p:spPr>
          <p:txBody>
            <a:bodyPr wrap="square">
              <a:spAutoFit/>
            </a:bodyPr>
            <a:lstStyle/>
            <a:p>
              <a:r>
                <a:rPr lang="en-US" sz="2800" b="1" dirty="0" smtClean="0">
                  <a:latin typeface="Arial" panose="020B0604020202020204" pitchFamily="34" charset="0"/>
                  <a:cs typeface="Arial" panose="020B0604020202020204" pitchFamily="34" charset="0"/>
                </a:rPr>
                <a:t>US Navy Riverine forces were crucial in I Corps keeping supply lines open on the </a:t>
              </a:r>
              <a:r>
                <a:rPr lang="en-US" sz="2800" b="1" dirty="0" err="1" smtClean="0">
                  <a:latin typeface="Arial" panose="020B0604020202020204" pitchFamily="34" charset="0"/>
                  <a:cs typeface="Arial" panose="020B0604020202020204" pitchFamily="34" charset="0"/>
                </a:rPr>
                <a:t>Cua</a:t>
              </a:r>
              <a:r>
                <a:rPr lang="en-US" sz="2800" b="1" dirty="0" smtClean="0">
                  <a:latin typeface="Arial" panose="020B0604020202020204" pitchFamily="34" charset="0"/>
                  <a:cs typeface="Arial" panose="020B0604020202020204" pitchFamily="34" charset="0"/>
                </a:rPr>
                <a:t> Viet and Perfume Rivers in support of the effort to retake Hue and the myriad other battles occurring along the northern I Corps AO and to the defense and recapture of a number of cities in the Delta during the Tet Offensive. </a:t>
              </a:r>
              <a:endParaRPr lang="en-US" sz="2800" b="1" dirty="0">
                <a:latin typeface="Arial" panose="020B0604020202020204" pitchFamily="34" charset="0"/>
                <a:cs typeface="Arial" panose="020B0604020202020204" pitchFamily="34" charset="0"/>
              </a:endParaRPr>
            </a:p>
          </p:txBody>
        </p:sp>
      </p:grpSp>
      <p:grpSp>
        <p:nvGrpSpPr>
          <p:cNvPr id="9" name="Group 8"/>
          <p:cNvGrpSpPr/>
          <p:nvPr/>
        </p:nvGrpSpPr>
        <p:grpSpPr>
          <a:xfrm>
            <a:off x="380577" y="4370663"/>
            <a:ext cx="11385436" cy="1716788"/>
            <a:chOff x="66676" y="4370663"/>
            <a:chExt cx="11385436" cy="1716788"/>
          </a:xfrm>
        </p:grpSpPr>
        <p:pic>
          <p:nvPicPr>
            <p:cNvPr id="5" name="Picture 3" descr="Brown Water Navy: Patrol Craft, Fast (PCF)"/>
            <p:cNvPicPr>
              <a:picLocks noChangeAspect="1" noChangeArrowheads="1"/>
            </p:cNvPicPr>
            <p:nvPr/>
          </p:nvPicPr>
          <p:blipFill rotWithShape="1">
            <a:blip r:embed="rId3">
              <a:extLst>
                <a:ext uri="{28A0092B-C50C-407E-A947-70E740481C1C}">
                  <a14:useLocalDpi xmlns:a14="http://schemas.microsoft.com/office/drawing/2010/main" val="0"/>
                </a:ext>
              </a:extLst>
            </a:blip>
            <a:srcRect l="20185" t="1178" r="35699"/>
            <a:stretch/>
          </p:blipFill>
          <p:spPr bwMode="auto">
            <a:xfrm>
              <a:off x="66676" y="4378209"/>
              <a:ext cx="2695758" cy="170924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PA005055 | ca. January 1969, Saigon River, Vietnam --- An Am… | Flick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62434" y="4370663"/>
              <a:ext cx="2704914" cy="169958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Not a traditional technical but I think it still counts. During the Vietnam  war the US Navy turned WWII era landing Craft into river monitors to  support operations in the Mekong Delta."/>
            <p:cNvPicPr>
              <a:picLocks noChangeAspect="1" noChangeArrowheads="1"/>
            </p:cNvPicPr>
            <p:nvPr/>
          </p:nvPicPr>
          <p:blipFill rotWithShape="1">
            <a:blip r:embed="rId5">
              <a:extLst>
                <a:ext uri="{28A0092B-C50C-407E-A947-70E740481C1C}">
                  <a14:useLocalDpi xmlns:a14="http://schemas.microsoft.com/office/drawing/2010/main" val="0"/>
                </a:ext>
              </a:extLst>
            </a:blip>
            <a:srcRect t="10550"/>
            <a:stretch/>
          </p:blipFill>
          <p:spPr bwMode="auto">
            <a:xfrm>
              <a:off x="5467349" y="4378209"/>
              <a:ext cx="2788693" cy="168449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Vietnam War Insignia of Task Force 116 ..."/>
            <p:cNvPicPr>
              <a:picLocks noChangeAspect="1" noChangeArrowheads="1"/>
            </p:cNvPicPr>
            <p:nvPr/>
          </p:nvPicPr>
          <p:blipFill rotWithShape="1">
            <a:blip r:embed="rId6">
              <a:extLst>
                <a:ext uri="{28A0092B-C50C-407E-A947-70E740481C1C}">
                  <a14:useLocalDpi xmlns:a14="http://schemas.microsoft.com/office/drawing/2010/main" val="0"/>
                </a:ext>
              </a:extLst>
            </a:blip>
            <a:srcRect l="8781" t="8267" r="13293" b="13930"/>
            <a:stretch/>
          </p:blipFill>
          <p:spPr bwMode="auto">
            <a:xfrm>
              <a:off x="8256042" y="4378209"/>
              <a:ext cx="3196070" cy="1684492"/>
            </a:xfrm>
            <a:prstGeom prst="rect">
              <a:avLst/>
            </a:prstGeom>
            <a:noFill/>
            <a:extLst>
              <a:ext uri="{909E8E84-426E-40DD-AFC4-6F175D3DCCD1}">
                <a14:hiddenFill xmlns:a14="http://schemas.microsoft.com/office/drawing/2010/main">
                  <a:solidFill>
                    <a:srgbClr val="FFFFFF"/>
                  </a:solidFill>
                </a14:hiddenFill>
              </a:ext>
            </a:extLst>
          </p:spPr>
        </p:pic>
      </p:grpSp>
      <p:sp>
        <p:nvSpPr>
          <p:cNvPr id="10" name="TextBox 9"/>
          <p:cNvSpPr txBox="1"/>
          <p:nvPr/>
        </p:nvSpPr>
        <p:spPr>
          <a:xfrm>
            <a:off x="2287138" y="6210270"/>
            <a:ext cx="8362950" cy="523220"/>
          </a:xfrm>
          <a:prstGeom prst="rect">
            <a:avLst/>
          </a:prstGeom>
          <a:noFill/>
        </p:spPr>
        <p:txBody>
          <a:bodyPr wrap="square" rtlCol="0">
            <a:spAutoFit/>
          </a:bodyPr>
          <a:lstStyle/>
          <a:p>
            <a:r>
              <a:rPr lang="en-US" sz="2800" b="1" dirty="0" smtClean="0">
                <a:latin typeface="Arial" panose="020B0604020202020204" pitchFamily="34" charset="0"/>
                <a:cs typeface="Arial" panose="020B0604020202020204" pitchFamily="34" charset="0"/>
              </a:rPr>
              <a:t>U.S. Navy </a:t>
            </a:r>
            <a:r>
              <a:rPr lang="en-US" sz="2800" b="1" dirty="0" err="1" smtClean="0">
                <a:latin typeface="Arial" panose="020B0604020202020204" pitchFamily="34" charset="0"/>
                <a:cs typeface="Arial" panose="020B0604020202020204" pitchFamily="34" charset="0"/>
              </a:rPr>
              <a:t>Brownwater</a:t>
            </a:r>
            <a:r>
              <a:rPr lang="en-US" sz="2800" b="1" dirty="0" smtClean="0">
                <a:latin typeface="Arial" panose="020B0604020202020204" pitchFamily="34" charset="0"/>
                <a:cs typeface="Arial" panose="020B0604020202020204" pitchFamily="34" charset="0"/>
              </a:rPr>
              <a:t> Fleet Used in Vietnam</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918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TotalTime>
  <Words>590</Words>
  <Application>Microsoft Office PowerPoint</Application>
  <PresentationFormat>Widescreen</PresentationFormat>
  <Paragraphs>14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denekng01</dc:creator>
  <cp:lastModifiedBy>denekng01</cp:lastModifiedBy>
  <cp:revision>15</cp:revision>
  <dcterms:created xsi:type="dcterms:W3CDTF">2026-05-22T11:01:16Z</dcterms:created>
  <dcterms:modified xsi:type="dcterms:W3CDTF">2026-05-25T19:26:14Z</dcterms:modified>
</cp:coreProperties>
</file>