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64" r:id="rId4"/>
    <p:sldId id="257"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6" d="100"/>
          <a:sy n="66" d="100"/>
        </p:scale>
        <p:origin x="816" y="1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D7B132D-7FF7-47B1-B8E7-6E3E1D738E0E}" type="datetimeFigureOut">
              <a:rPr lang="en-US" smtClean="0"/>
              <a:t>5/25/2026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D4032B-6BD0-4332-95F7-80B3DA5C789C}" type="slidenum">
              <a:rPr lang="en-US" smtClean="0"/>
              <a:t>‹#›</a:t>
            </a:fld>
            <a:endParaRPr lang="en-US" dirty="0"/>
          </a:p>
        </p:txBody>
      </p:sp>
    </p:spTree>
    <p:extLst>
      <p:ext uri="{BB962C8B-B14F-4D97-AF65-F5344CB8AC3E}">
        <p14:creationId xmlns:p14="http://schemas.microsoft.com/office/powerpoint/2010/main" val="1287914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7B132D-7FF7-47B1-B8E7-6E3E1D738E0E}" type="datetimeFigureOut">
              <a:rPr lang="en-US" smtClean="0"/>
              <a:t>5/25/2026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D4032B-6BD0-4332-95F7-80B3DA5C789C}" type="slidenum">
              <a:rPr lang="en-US" smtClean="0"/>
              <a:t>‹#›</a:t>
            </a:fld>
            <a:endParaRPr lang="en-US" dirty="0"/>
          </a:p>
        </p:txBody>
      </p:sp>
    </p:spTree>
    <p:extLst>
      <p:ext uri="{BB962C8B-B14F-4D97-AF65-F5344CB8AC3E}">
        <p14:creationId xmlns:p14="http://schemas.microsoft.com/office/powerpoint/2010/main" val="1958445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7B132D-7FF7-47B1-B8E7-6E3E1D738E0E}" type="datetimeFigureOut">
              <a:rPr lang="en-US" smtClean="0"/>
              <a:t>5/25/2026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D4032B-6BD0-4332-95F7-80B3DA5C789C}" type="slidenum">
              <a:rPr lang="en-US" smtClean="0"/>
              <a:t>‹#›</a:t>
            </a:fld>
            <a:endParaRPr lang="en-US" dirty="0"/>
          </a:p>
        </p:txBody>
      </p:sp>
    </p:spTree>
    <p:extLst>
      <p:ext uri="{BB962C8B-B14F-4D97-AF65-F5344CB8AC3E}">
        <p14:creationId xmlns:p14="http://schemas.microsoft.com/office/powerpoint/2010/main" val="889138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3986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7B132D-7FF7-47B1-B8E7-6E3E1D738E0E}" type="datetimeFigureOut">
              <a:rPr lang="en-US" smtClean="0"/>
              <a:t>5/25/2026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D4032B-6BD0-4332-95F7-80B3DA5C789C}" type="slidenum">
              <a:rPr lang="en-US" smtClean="0"/>
              <a:t>‹#›</a:t>
            </a:fld>
            <a:endParaRPr lang="en-US" dirty="0"/>
          </a:p>
        </p:txBody>
      </p:sp>
    </p:spTree>
    <p:extLst>
      <p:ext uri="{BB962C8B-B14F-4D97-AF65-F5344CB8AC3E}">
        <p14:creationId xmlns:p14="http://schemas.microsoft.com/office/powerpoint/2010/main" val="1350019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D7B132D-7FF7-47B1-B8E7-6E3E1D738E0E}" type="datetimeFigureOut">
              <a:rPr lang="en-US" smtClean="0"/>
              <a:t>5/25/2026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D4032B-6BD0-4332-95F7-80B3DA5C789C}" type="slidenum">
              <a:rPr lang="en-US" smtClean="0"/>
              <a:t>‹#›</a:t>
            </a:fld>
            <a:endParaRPr lang="en-US" dirty="0"/>
          </a:p>
        </p:txBody>
      </p:sp>
    </p:spTree>
    <p:extLst>
      <p:ext uri="{BB962C8B-B14F-4D97-AF65-F5344CB8AC3E}">
        <p14:creationId xmlns:p14="http://schemas.microsoft.com/office/powerpoint/2010/main" val="419540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D7B132D-7FF7-47B1-B8E7-6E3E1D738E0E}" type="datetimeFigureOut">
              <a:rPr lang="en-US" smtClean="0"/>
              <a:t>5/25/2026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9D4032B-6BD0-4332-95F7-80B3DA5C789C}" type="slidenum">
              <a:rPr lang="en-US" smtClean="0"/>
              <a:t>‹#›</a:t>
            </a:fld>
            <a:endParaRPr lang="en-US" dirty="0"/>
          </a:p>
        </p:txBody>
      </p:sp>
    </p:spTree>
    <p:extLst>
      <p:ext uri="{BB962C8B-B14F-4D97-AF65-F5344CB8AC3E}">
        <p14:creationId xmlns:p14="http://schemas.microsoft.com/office/powerpoint/2010/main" val="2532140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D7B132D-7FF7-47B1-B8E7-6E3E1D738E0E}" type="datetimeFigureOut">
              <a:rPr lang="en-US" smtClean="0"/>
              <a:t>5/25/2026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9D4032B-6BD0-4332-95F7-80B3DA5C789C}" type="slidenum">
              <a:rPr lang="en-US" smtClean="0"/>
              <a:t>‹#›</a:t>
            </a:fld>
            <a:endParaRPr lang="en-US" dirty="0"/>
          </a:p>
        </p:txBody>
      </p:sp>
    </p:spTree>
    <p:extLst>
      <p:ext uri="{BB962C8B-B14F-4D97-AF65-F5344CB8AC3E}">
        <p14:creationId xmlns:p14="http://schemas.microsoft.com/office/powerpoint/2010/main" val="2014878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7B132D-7FF7-47B1-B8E7-6E3E1D738E0E}" type="datetimeFigureOut">
              <a:rPr lang="en-US" smtClean="0"/>
              <a:t>5/25/2026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9D4032B-6BD0-4332-95F7-80B3DA5C789C}" type="slidenum">
              <a:rPr lang="en-US" smtClean="0"/>
              <a:t>‹#›</a:t>
            </a:fld>
            <a:endParaRPr lang="en-US" dirty="0"/>
          </a:p>
        </p:txBody>
      </p:sp>
    </p:spTree>
    <p:extLst>
      <p:ext uri="{BB962C8B-B14F-4D97-AF65-F5344CB8AC3E}">
        <p14:creationId xmlns:p14="http://schemas.microsoft.com/office/powerpoint/2010/main" val="2658325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7B132D-7FF7-47B1-B8E7-6E3E1D738E0E}" type="datetimeFigureOut">
              <a:rPr lang="en-US" smtClean="0"/>
              <a:t>5/25/2026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D4032B-6BD0-4332-95F7-80B3DA5C789C}" type="slidenum">
              <a:rPr lang="en-US" smtClean="0"/>
              <a:t>‹#›</a:t>
            </a:fld>
            <a:endParaRPr lang="en-US" dirty="0"/>
          </a:p>
        </p:txBody>
      </p:sp>
    </p:spTree>
    <p:extLst>
      <p:ext uri="{BB962C8B-B14F-4D97-AF65-F5344CB8AC3E}">
        <p14:creationId xmlns:p14="http://schemas.microsoft.com/office/powerpoint/2010/main" val="3364646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7B132D-7FF7-47B1-B8E7-6E3E1D738E0E}" type="datetimeFigureOut">
              <a:rPr lang="en-US" smtClean="0"/>
              <a:t>5/25/2026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D4032B-6BD0-4332-95F7-80B3DA5C789C}" type="slidenum">
              <a:rPr lang="en-US" smtClean="0"/>
              <a:t>‹#›</a:t>
            </a:fld>
            <a:endParaRPr lang="en-US" dirty="0"/>
          </a:p>
        </p:txBody>
      </p:sp>
    </p:spTree>
    <p:extLst>
      <p:ext uri="{BB962C8B-B14F-4D97-AF65-F5344CB8AC3E}">
        <p14:creationId xmlns:p14="http://schemas.microsoft.com/office/powerpoint/2010/main" val="1814719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7B132D-7FF7-47B1-B8E7-6E3E1D738E0E}" type="datetimeFigureOut">
              <a:rPr lang="en-US" smtClean="0"/>
              <a:t>5/25/2026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D4032B-6BD0-4332-95F7-80B3DA5C789C}" type="slidenum">
              <a:rPr lang="en-US" smtClean="0"/>
              <a:t>‹#›</a:t>
            </a:fld>
            <a:endParaRPr lang="en-US" dirty="0"/>
          </a:p>
        </p:txBody>
      </p:sp>
    </p:spTree>
    <p:extLst>
      <p:ext uri="{BB962C8B-B14F-4D97-AF65-F5344CB8AC3E}">
        <p14:creationId xmlns:p14="http://schemas.microsoft.com/office/powerpoint/2010/main" val="3347386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hyperlink" Target="https://en.wikipedia.org/wiki/File:World_War_II_Victory_Medal_ribbon.svg" TargetMode="External"/><Relationship Id="rId3" Type="http://schemas.openxmlformats.org/officeDocument/2006/relationships/hyperlink" Target="https://en.wikipedia.org/wiki/File:United_States_Navy_Presidential_Unit_Citation_ribbon.svg" TargetMode="External"/><Relationship Id="rId7" Type="http://schemas.openxmlformats.org/officeDocument/2006/relationships/hyperlink" Target="https://en.wikipedia.org/wiki/File:Silver-service-star-3d.svg" TargetMode="External"/><Relationship Id="rId12" Type="http://schemas.openxmlformats.org/officeDocument/2006/relationships/image" Target="../media/image9.png"/><Relationship Id="rId2" Type="http://schemas.openxmlformats.org/officeDocument/2006/relationships/image" Target="../media/image4.jp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hyperlink" Target="https://en.wikipedia.org/wiki/File:Asiatic-Pacific_Campaign_Medal_ribbon.svg" TargetMode="External"/><Relationship Id="rId5" Type="http://schemas.openxmlformats.org/officeDocument/2006/relationships/hyperlink" Target="https://en.wikipedia.org/wiki/File:American_Defense_Service_Medal_ribbon.svg" TargetMode="External"/><Relationship Id="rId10" Type="http://schemas.openxmlformats.org/officeDocument/2006/relationships/image" Target="../media/image8.png"/><Relationship Id="rId4" Type="http://schemas.openxmlformats.org/officeDocument/2006/relationships/image" Target="../media/image5.png"/><Relationship Id="rId9" Type="http://schemas.openxmlformats.org/officeDocument/2006/relationships/hyperlink" Target="https://en.wikipedia.org/wiki/File:Ribbonstar-bronze.svg" TargetMode="External"/><Relationship Id="rId14" Type="http://schemas.openxmlformats.org/officeDocument/2006/relationships/image" Target="../media/image10.png"/></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 Id="rId5" Type="http://schemas.openxmlformats.org/officeDocument/2006/relationships/image" Target="../media/image15.jpeg"/><Relationship Id="rId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428"/>
            <a:ext cx="12192000" cy="6855572"/>
          </a:xfrm>
          <a:prstGeom prst="rect">
            <a:avLst/>
          </a:prstGeom>
        </p:spPr>
      </p:pic>
      <p:sp>
        <p:nvSpPr>
          <p:cNvPr id="2" name="TextBox 1"/>
          <p:cNvSpPr txBox="1"/>
          <p:nvPr/>
        </p:nvSpPr>
        <p:spPr>
          <a:xfrm>
            <a:off x="1931714" y="503668"/>
            <a:ext cx="8184744" cy="707886"/>
          </a:xfrm>
          <a:prstGeom prst="rect">
            <a:avLst/>
          </a:prstGeom>
          <a:noFill/>
        </p:spPr>
        <p:txBody>
          <a:bodyPr wrap="square" rtlCol="0">
            <a:spAutoFit/>
          </a:bodyPr>
          <a:lstStyle/>
          <a:p>
            <a:r>
              <a:rPr lang="en-US" sz="3800" b="1" dirty="0" smtClean="0">
                <a:latin typeface="Arial" panose="020B0604020202020204" pitchFamily="34" charset="0"/>
                <a:cs typeface="Arial" panose="020B0604020202020204" pitchFamily="34" charset="0"/>
              </a:rPr>
              <a:t>SUBMARINES</a:t>
            </a:r>
            <a:r>
              <a:rPr lang="en-US" sz="4000" b="1" dirty="0" smtClean="0">
                <a:latin typeface="Arial" panose="020B0604020202020204" pitchFamily="34" charset="0"/>
                <a:cs typeface="Arial" panose="020B0604020202020204" pitchFamily="34" charset="0"/>
              </a:rPr>
              <a:t> OF THE U.S</a:t>
            </a:r>
            <a:r>
              <a:rPr lang="en-US" sz="4000" b="1" dirty="0" smtClean="0">
                <a:latin typeface="Arial" panose="020B0604020202020204" pitchFamily="34" charset="0"/>
                <a:cs typeface="Arial" panose="020B0604020202020204" pitchFamily="34" charset="0"/>
              </a:rPr>
              <a:t>. NAVY</a:t>
            </a:r>
            <a:endParaRPr lang="en-US" sz="4000" b="1" dirty="0">
              <a:latin typeface="Arial" panose="020B0604020202020204" pitchFamily="34" charset="0"/>
              <a:cs typeface="Arial" panose="020B0604020202020204" pitchFamily="34" charset="0"/>
            </a:endParaRPr>
          </a:p>
        </p:txBody>
      </p:sp>
      <p:sp>
        <p:nvSpPr>
          <p:cNvPr id="4" name="AutoShape 2" descr="US Navy Submarine PNG Jpg Svg |Navy Veteran Gift Design |Military Submarine Graphic |Navy Sublimation Print | Patriotic Navy Download"/>
          <p:cNvSpPr>
            <a:spLocks noChangeAspect="1" noChangeArrowheads="1"/>
          </p:cNvSpPr>
          <p:nvPr/>
        </p:nvSpPr>
        <p:spPr bwMode="auto">
          <a:xfrm>
            <a:off x="155574" y="-922338"/>
            <a:ext cx="1838325" cy="193357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5112"/>
            <a:ext cx="1888171" cy="1988873"/>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06638" y="-15112"/>
            <a:ext cx="2299876" cy="1826372"/>
          </a:xfrm>
          <a:prstGeom prst="rect">
            <a:avLst/>
          </a:prstGeom>
        </p:spPr>
      </p:pic>
    </p:spTree>
    <p:extLst>
      <p:ext uri="{BB962C8B-B14F-4D97-AF65-F5344CB8AC3E}">
        <p14:creationId xmlns:p14="http://schemas.microsoft.com/office/powerpoint/2010/main" val="1834623281"/>
      </p:ext>
    </p:extLst>
  </p:cSld>
  <p:clrMapOvr>
    <a:masterClrMapping/>
  </p:clrMapOvr>
  <p:transition spd="slow" advClick="0" advTm="1000">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4126"/>
            <a:ext cx="12192000" cy="6885304"/>
          </a:xfrm>
          <a:prstGeom prst="rect">
            <a:avLst/>
          </a:prstGeom>
        </p:spPr>
      </p:pic>
      <p:sp>
        <p:nvSpPr>
          <p:cNvPr id="4" name="Rectangle 3"/>
          <p:cNvSpPr/>
          <p:nvPr/>
        </p:nvSpPr>
        <p:spPr>
          <a:xfrm>
            <a:off x="141026" y="-10423"/>
            <a:ext cx="11841708" cy="6240170"/>
          </a:xfrm>
          <a:prstGeom prst="rect">
            <a:avLst/>
          </a:prstGeom>
        </p:spPr>
        <p:txBody>
          <a:bodyPr wrap="square">
            <a:spAutoFit/>
          </a:bodyPr>
          <a:lstStyle/>
          <a:p>
            <a:r>
              <a:rPr lang="en-US" sz="2350" b="1" dirty="0" smtClean="0">
                <a:latin typeface="Arial" panose="020B0604020202020204" pitchFamily="34" charset="0"/>
                <a:cs typeface="Arial" panose="020B0604020202020204" pitchFamily="34" charset="0"/>
              </a:rPr>
              <a:t>Submarines in World War II were primarily used as stealth hunters to disrupt enemy supply lines, destroy naval fleets, and enforce blockades. They operated as surface ships that could dive for limited periods, utilizing torpedoes and deck guns to devastating effect in both the Atlantic and Pacific theaters. Naval</a:t>
            </a:r>
            <a:r>
              <a:rPr lang="en-US" sz="2350" b="1" dirty="0">
                <a:latin typeface="Arial" panose="020B0604020202020204" pitchFamily="34" charset="0"/>
              </a:rPr>
              <a:t> </a:t>
            </a:r>
            <a:r>
              <a:rPr lang="en-US" sz="2350" b="1" dirty="0" smtClean="0">
                <a:latin typeface="Arial" panose="020B0604020202020204" pitchFamily="34" charset="0"/>
                <a:cs typeface="Arial" panose="020B0604020202020204" pitchFamily="34" charset="0"/>
              </a:rPr>
              <a:t>forces adapted their submarine tactics to strategic objectives based on the theater of war:</a:t>
            </a:r>
          </a:p>
          <a:p>
            <a:endParaRPr lang="en-US" sz="2350" b="1" dirty="0" smtClean="0">
              <a:latin typeface="Arial" panose="020B0604020202020204" pitchFamily="34" charset="0"/>
              <a:cs typeface="Arial" panose="020B0604020202020204" pitchFamily="34" charset="0"/>
            </a:endParaRPr>
          </a:p>
          <a:p>
            <a:pPr marL="396875" lvl="8" indent="-342900" eaLnBrk="0" fontAlgn="base" hangingPunct="0">
              <a:spcBef>
                <a:spcPct val="0"/>
              </a:spcBef>
              <a:spcAft>
                <a:spcPct val="0"/>
              </a:spcAft>
              <a:buFont typeface="Arial" panose="020B0604020202020204" pitchFamily="34" charset="0"/>
              <a:buChar char="•"/>
              <a:tabLst>
                <a:tab pos="463550" algn="l"/>
              </a:tabLst>
            </a:pPr>
            <a:r>
              <a:rPr kumimoji="0" lang="en-US" altLang="en-US" sz="2350" b="1" i="1" u="none" strike="noStrike" cap="none" normalizeH="0" baseline="0" dirty="0" smtClean="0">
                <a:ln>
                  <a:noFill/>
                </a:ln>
                <a:solidFill>
                  <a:srgbClr val="FF0000"/>
                </a:solidFill>
                <a:effectLst/>
                <a:latin typeface="Arial" panose="020B0604020202020204" pitchFamily="34" charset="0"/>
              </a:rPr>
              <a:t>Commerce Raiding &amp; Blockades: </a:t>
            </a:r>
            <a:endParaRPr kumimoji="0" lang="en-US" altLang="en-US" sz="2350" b="1" i="1" u="none" strike="noStrike" cap="none" normalizeH="0" baseline="0" dirty="0" smtClean="0">
              <a:ln>
                <a:noFill/>
              </a:ln>
              <a:solidFill>
                <a:srgbClr val="FF0000"/>
              </a:solidFill>
              <a:effectLst/>
              <a:latin typeface="Arial" panose="020B0604020202020204" pitchFamily="34" charset="0"/>
            </a:endParaRPr>
          </a:p>
          <a:p>
            <a:pPr marL="914400" lvl="8" indent="-342900" eaLnBrk="0" fontAlgn="base" hangingPunct="0">
              <a:spcBef>
                <a:spcPct val="0"/>
              </a:spcBef>
              <a:spcAft>
                <a:spcPct val="0"/>
              </a:spcAft>
              <a:buFont typeface="Arial" panose="020B0604020202020204" pitchFamily="34" charset="0"/>
              <a:buChar char="•"/>
              <a:tabLst>
                <a:tab pos="463550" algn="l"/>
              </a:tabLst>
            </a:pPr>
            <a:r>
              <a:rPr kumimoji="0" lang="en-US" altLang="en-US" sz="2350" b="1" i="0" u="none" strike="noStrike" cap="none" normalizeH="0" baseline="0" dirty="0" smtClean="0">
                <a:ln>
                  <a:noFill/>
                </a:ln>
                <a:solidFill>
                  <a:schemeClr val="tx1"/>
                </a:solidFill>
                <a:effectLst/>
                <a:latin typeface="Arial" panose="020B0604020202020204" pitchFamily="34" charset="0"/>
              </a:rPr>
              <a:t>The </a:t>
            </a:r>
            <a:r>
              <a:rPr kumimoji="0" lang="en-US" altLang="en-US" sz="2350" b="1" i="0" u="none" strike="noStrike" cap="none" normalizeH="0" baseline="0" dirty="0" smtClean="0">
                <a:ln>
                  <a:noFill/>
                </a:ln>
                <a:solidFill>
                  <a:schemeClr val="tx1"/>
                </a:solidFill>
                <a:effectLst/>
                <a:latin typeface="Arial" panose="020B0604020202020204" pitchFamily="34" charset="0"/>
              </a:rPr>
              <a:t>U.S. Navy used submarines to strangle Japan's economy by sinking nearly 5 million tons of shipping, destroying over 60% of the Japanese merchant marine. Similarly, German U-boats targeted Allied supply convoys across the Atlantic to starve Great Britain.</a:t>
            </a:r>
          </a:p>
          <a:p>
            <a:pPr marL="53975" lvl="8" eaLnBrk="0" fontAlgn="base" hangingPunct="0">
              <a:spcBef>
                <a:spcPct val="0"/>
              </a:spcBef>
              <a:spcAft>
                <a:spcPct val="0"/>
              </a:spcAft>
              <a:buFontTx/>
              <a:buChar char="•"/>
            </a:pPr>
            <a:endParaRPr kumimoji="0" lang="en-US" altLang="en-US" sz="2350" b="1" i="0" u="none" strike="noStrike" cap="none" normalizeH="0" baseline="0" dirty="0" smtClean="0">
              <a:ln>
                <a:noFill/>
              </a:ln>
              <a:solidFill>
                <a:schemeClr val="tx1"/>
              </a:solidFill>
              <a:effectLst/>
              <a:latin typeface="Arial" panose="020B0604020202020204" pitchFamily="34" charset="0"/>
            </a:endParaRPr>
          </a:p>
          <a:p>
            <a:pPr marL="342900" indent="-342900" eaLnBrk="0" fontAlgn="base" hangingPunct="0">
              <a:spcBef>
                <a:spcPct val="0"/>
              </a:spcBef>
              <a:spcAft>
                <a:spcPct val="0"/>
              </a:spcAft>
              <a:buFont typeface="Arial" panose="020B0604020202020204" pitchFamily="34" charset="0"/>
              <a:buChar char="•"/>
            </a:pPr>
            <a:r>
              <a:rPr lang="en-US" altLang="en-US" sz="2350" b="1" i="1" dirty="0">
                <a:solidFill>
                  <a:srgbClr val="FF0000"/>
                </a:solidFill>
                <a:latin typeface="Arial" panose="020B0604020202020204" pitchFamily="34" charset="0"/>
              </a:rPr>
              <a:t>Naval Combat: </a:t>
            </a:r>
            <a:endParaRPr lang="en-US" altLang="en-US" sz="2350" b="1" i="1" dirty="0" smtClean="0">
              <a:solidFill>
                <a:srgbClr val="FF0000"/>
              </a:solidFill>
              <a:latin typeface="Arial" panose="020B0604020202020204" pitchFamily="34" charset="0"/>
            </a:endParaRPr>
          </a:p>
          <a:p>
            <a:pPr marL="914400" lvl="1" indent="-342900" eaLnBrk="0" fontAlgn="base" hangingPunct="0">
              <a:spcBef>
                <a:spcPct val="0"/>
              </a:spcBef>
              <a:spcAft>
                <a:spcPct val="0"/>
              </a:spcAft>
              <a:buFont typeface="Arial" panose="020B0604020202020204" pitchFamily="34" charset="0"/>
              <a:buChar char="•"/>
            </a:pPr>
            <a:r>
              <a:rPr lang="en-US" altLang="en-US" sz="2350" b="1" dirty="0" smtClean="0">
                <a:latin typeface="Arial" panose="020B0604020202020204" pitchFamily="34" charset="0"/>
              </a:rPr>
              <a:t>Submarines </a:t>
            </a:r>
            <a:r>
              <a:rPr lang="en-US" altLang="en-US" sz="2350" b="1" dirty="0">
                <a:latin typeface="Arial" panose="020B0604020202020204" pitchFamily="34" charset="0"/>
              </a:rPr>
              <a:t>actively hunted enemy warships. Though only a fraction of the U.S. Navy's force, they destroyed over 30% of the Imperial Japanese Navy, including major combatants like aircraft carriers</a:t>
            </a:r>
            <a:r>
              <a:rPr lang="en-US" altLang="en-US" sz="2350" b="1" dirty="0" smtClean="0">
                <a:latin typeface="Arial" panose="020B0604020202020204" pitchFamily="34" charset="0"/>
              </a:rPr>
              <a:t>.</a:t>
            </a:r>
            <a:r>
              <a:rPr lang="en-US" sz="2350" b="1" dirty="0" smtClean="0">
                <a:latin typeface="Arial" panose="020B0604020202020204" pitchFamily="34" charset="0"/>
                <a:cs typeface="Arial" panose="020B0604020202020204" pitchFamily="34" charset="0"/>
              </a:rPr>
              <a:t> </a:t>
            </a:r>
            <a:endParaRPr lang="en-US" sz="2350"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3449510"/>
      </p:ext>
    </p:extLst>
  </p:cSld>
  <p:clrMapOvr>
    <a:masterClrMapping/>
  </p:clrMapOvr>
  <mc:AlternateContent xmlns:mc="http://schemas.openxmlformats.org/markup-compatibility/2006">
    <mc:Choice xmlns:p14="http://schemas.microsoft.com/office/powerpoint/2010/main" Requires="p14">
      <p:transition spd="slow" p14:dur="50000" advTm="5000">
        <p:push dir="u"/>
      </p:transition>
    </mc:Choice>
    <mc:Fallback>
      <p:transition spd="slow" advTm="5000">
        <p:push dir="u"/>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4126"/>
            <a:ext cx="12192000" cy="6885304"/>
          </a:xfrm>
          <a:prstGeom prst="rect">
            <a:avLst/>
          </a:prstGeom>
        </p:spPr>
      </p:pic>
      <p:sp>
        <p:nvSpPr>
          <p:cNvPr id="2" name="Rectangle 1"/>
          <p:cNvSpPr/>
          <p:nvPr/>
        </p:nvSpPr>
        <p:spPr>
          <a:xfrm>
            <a:off x="0" y="-88289"/>
            <a:ext cx="12192000" cy="7848302"/>
          </a:xfrm>
          <a:prstGeom prst="rect">
            <a:avLst/>
          </a:prstGeom>
        </p:spPr>
        <p:txBody>
          <a:bodyPr wrap="square">
            <a:spAutoFit/>
          </a:bodyPr>
          <a:lstStyle/>
          <a:p>
            <a:pPr eaLnBrk="0" fontAlgn="base" hangingPunct="0">
              <a:spcBef>
                <a:spcPct val="0"/>
              </a:spcBef>
              <a:spcAft>
                <a:spcPct val="0"/>
              </a:spcAft>
            </a:pPr>
            <a:r>
              <a:rPr lang="en-US" sz="2400" b="1" dirty="0" smtClean="0">
                <a:latin typeface="Arial" panose="020B0604020202020204" pitchFamily="34" charset="0"/>
                <a:cs typeface="Arial" panose="020B0604020202020204" pitchFamily="34" charset="0"/>
              </a:rPr>
              <a:t>During </a:t>
            </a:r>
            <a:r>
              <a:rPr lang="en-US" sz="2400" b="1" dirty="0">
                <a:latin typeface="Arial" panose="020B0604020202020204" pitchFamily="34" charset="0"/>
                <a:cs typeface="Arial" panose="020B0604020202020204" pitchFamily="34" charset="0"/>
              </a:rPr>
              <a:t>WWII, the USS Nautilus (SS-168), a V-boat diesel-electric submarine, was used for diverse combat roles, including special troop transport, shore bombardment, scouting, and delivering supplies to guerrilla fighters. She played a key role in the 1942 Makin Island Raid and the Battle of Midway</a:t>
            </a:r>
            <a:r>
              <a:rPr lang="en-US" sz="2400" b="1" dirty="0" smtClean="0">
                <a:latin typeface="Arial" panose="020B0604020202020204" pitchFamily="34" charset="0"/>
                <a:cs typeface="Arial" panose="020B0604020202020204" pitchFamily="34" charset="0"/>
              </a:rPr>
              <a:t>.</a:t>
            </a:r>
          </a:p>
          <a:p>
            <a:pPr eaLnBrk="0" fontAlgn="base" hangingPunct="0">
              <a:spcBef>
                <a:spcPct val="0"/>
              </a:spcBef>
              <a:spcAft>
                <a:spcPct val="0"/>
              </a:spcAft>
            </a:pPr>
            <a:endParaRPr lang="en-US" sz="2400" b="1" dirty="0" smtClean="0">
              <a:latin typeface="Arial" panose="020B0604020202020204" pitchFamily="34" charset="0"/>
              <a:cs typeface="Arial" panose="020B0604020202020204" pitchFamily="34" charset="0"/>
            </a:endParaRPr>
          </a:p>
          <a:p>
            <a:r>
              <a:rPr lang="en-US" sz="2400" b="1" i="1" dirty="0">
                <a:solidFill>
                  <a:srgbClr val="FF0000"/>
                </a:solidFill>
                <a:latin typeface="Arial" panose="020B0604020202020204" pitchFamily="34" charset="0"/>
                <a:cs typeface="Arial" panose="020B0604020202020204" pitchFamily="34" charset="0"/>
              </a:rPr>
              <a:t>Key WWII Missions &amp; Roles</a:t>
            </a:r>
            <a:r>
              <a:rPr lang="en-US" sz="2400" b="1" i="1" dirty="0" smtClean="0">
                <a:solidFill>
                  <a:srgbClr val="FF0000"/>
                </a:solidFill>
                <a:latin typeface="Arial" panose="020B0604020202020204" pitchFamily="34" charset="0"/>
                <a:cs typeface="Arial" panose="020B0604020202020204" pitchFamily="34" charset="0"/>
              </a:rPr>
              <a:t>:</a:t>
            </a:r>
          </a:p>
          <a:p>
            <a:endParaRPr lang="en-US" sz="2400" b="1" i="1" dirty="0">
              <a:solidFill>
                <a:srgbClr val="FF0000"/>
              </a:solidFill>
              <a:latin typeface="Arial" panose="020B0604020202020204" pitchFamily="34" charset="0"/>
              <a:cs typeface="Arial" panose="020B0604020202020204" pitchFamily="34" charset="0"/>
            </a:endParaRPr>
          </a:p>
          <a:p>
            <a:pPr marL="682625" indent="-341313">
              <a:buFont typeface="Arial" panose="020B0604020202020204" pitchFamily="34" charset="0"/>
              <a:buChar char="•"/>
            </a:pPr>
            <a:r>
              <a:rPr lang="en-US" sz="2400" b="1" i="1" dirty="0">
                <a:solidFill>
                  <a:srgbClr val="FF0000"/>
                </a:solidFill>
                <a:latin typeface="Arial" panose="020B0604020202020204" pitchFamily="34" charset="0"/>
                <a:cs typeface="Arial" panose="020B0604020202020204" pitchFamily="34" charset="0"/>
              </a:rPr>
              <a:t>Troop Transport &amp; Raids: </a:t>
            </a:r>
            <a:endParaRPr lang="en-US" sz="2400" b="1" i="1" dirty="0" smtClean="0">
              <a:solidFill>
                <a:srgbClr val="FF0000"/>
              </a:solidFill>
              <a:latin typeface="Arial" panose="020B0604020202020204" pitchFamily="34" charset="0"/>
              <a:cs typeface="Arial" panose="020B0604020202020204" pitchFamily="34" charset="0"/>
            </a:endParaRPr>
          </a:p>
          <a:p>
            <a:pPr marL="1143000" indent="-455613">
              <a:buFont typeface="Arial" panose="020B0604020202020204" pitchFamily="34" charset="0"/>
              <a:buChar char="•"/>
            </a:pPr>
            <a:r>
              <a:rPr lang="en-US" sz="2400" b="1" i="1" dirty="0" smtClean="0">
                <a:latin typeface="Arial" panose="020B0604020202020204" pitchFamily="34" charset="0"/>
                <a:cs typeface="Arial" panose="020B0604020202020204" pitchFamily="34" charset="0"/>
              </a:rPr>
              <a:t>Nautilus</a:t>
            </a:r>
            <a:r>
              <a:rPr lang="en-US" sz="2400" b="1" dirty="0" smtClean="0">
                <a:latin typeface="Arial" panose="020B0604020202020204" pitchFamily="34" charset="0"/>
                <a:cs typeface="Arial" panose="020B0604020202020204" pitchFamily="34" charset="0"/>
              </a:rPr>
              <a:t> </a:t>
            </a:r>
            <a:r>
              <a:rPr lang="en-US" sz="2400" b="1" dirty="0">
                <a:latin typeface="Arial" panose="020B0604020202020204" pitchFamily="34" charset="0"/>
                <a:cs typeface="Arial" panose="020B0604020202020204" pitchFamily="34" charset="0"/>
              </a:rPr>
              <a:t>was notably used to carry the Second Raider Battalion ("Carlson's Raiders") to Makin Atoll in August 1942, supporting the mission with gunfire from her deck guns</a:t>
            </a:r>
            <a:r>
              <a:rPr lang="en-US" sz="2400" b="1" dirty="0" smtClean="0">
                <a:latin typeface="Arial" panose="020B0604020202020204" pitchFamily="34" charset="0"/>
                <a:cs typeface="Arial" panose="020B0604020202020204" pitchFamily="34" charset="0"/>
              </a:rPr>
              <a:t>.</a:t>
            </a:r>
          </a:p>
          <a:p>
            <a:pPr marL="1143000" indent="-455613">
              <a:buFont typeface="Arial" panose="020B0604020202020204" pitchFamily="34" charset="0"/>
              <a:buChar char="•"/>
            </a:pPr>
            <a:endParaRPr lang="en-US" sz="2400" b="1" dirty="0">
              <a:latin typeface="Arial" panose="020B0604020202020204" pitchFamily="34" charset="0"/>
              <a:cs typeface="Arial" panose="020B0604020202020204" pitchFamily="34" charset="0"/>
            </a:endParaRPr>
          </a:p>
          <a:p>
            <a:pPr marL="682625" lvl="0" indent="-287338" eaLnBrk="0" fontAlgn="base" hangingPunct="0">
              <a:spcBef>
                <a:spcPct val="0"/>
              </a:spcBef>
              <a:spcAft>
                <a:spcPct val="0"/>
              </a:spcAft>
              <a:buFontTx/>
              <a:buChar char="•"/>
            </a:pPr>
            <a:r>
              <a:rPr lang="en-US" altLang="en-US" sz="2400" b="1" i="1" dirty="0">
                <a:solidFill>
                  <a:srgbClr val="FF0000"/>
                </a:solidFill>
                <a:latin typeface="Arial" panose="020B0604020202020204" pitchFamily="34" charset="0"/>
                <a:cs typeface="Arial" panose="020B0604020202020204" pitchFamily="34" charset="0"/>
              </a:rPr>
              <a:t>Guerrilla Supply &amp; Support: </a:t>
            </a:r>
            <a:endParaRPr lang="en-US" altLang="en-US" sz="2400" b="1" i="1" dirty="0" smtClean="0">
              <a:solidFill>
                <a:srgbClr val="FF0000"/>
              </a:solidFill>
              <a:latin typeface="Arial" panose="020B0604020202020204" pitchFamily="34" charset="0"/>
              <a:cs typeface="Arial" panose="020B0604020202020204" pitchFamily="34" charset="0"/>
            </a:endParaRPr>
          </a:p>
          <a:p>
            <a:pPr marL="1143000" lvl="0" indent="-287338" eaLnBrk="0" fontAlgn="base" hangingPunct="0">
              <a:spcBef>
                <a:spcPct val="0"/>
              </a:spcBef>
              <a:spcAft>
                <a:spcPct val="0"/>
              </a:spcAft>
              <a:buFontTx/>
              <a:buChar char="•"/>
            </a:pPr>
            <a:r>
              <a:rPr lang="en-US" altLang="en-US" sz="2400" b="1" dirty="0" smtClean="0">
                <a:latin typeface="Arial" panose="020B0604020202020204" pitchFamily="34" charset="0"/>
                <a:cs typeface="Arial" panose="020B0604020202020204" pitchFamily="34" charset="0"/>
              </a:rPr>
              <a:t>She </a:t>
            </a:r>
            <a:r>
              <a:rPr lang="en-US" altLang="en-US" sz="2400" b="1" dirty="0">
                <a:latin typeface="Arial" panose="020B0604020202020204" pitchFamily="34" charset="0"/>
                <a:cs typeface="Arial" panose="020B0604020202020204" pitchFamily="34" charset="0"/>
              </a:rPr>
              <a:t>was involved in transporting ammunition, fuel, and supplies to guerrilla fighters in the Philippines, and helped evacuate key personnel</a:t>
            </a:r>
            <a:r>
              <a:rPr lang="en-US" altLang="en-US" sz="2400" b="1" dirty="0" smtClean="0">
                <a:latin typeface="Arial" panose="020B0604020202020204" pitchFamily="34" charset="0"/>
                <a:cs typeface="Arial" panose="020B0604020202020204" pitchFamily="34" charset="0"/>
              </a:rPr>
              <a:t>.</a:t>
            </a:r>
          </a:p>
          <a:p>
            <a:pPr marL="1143000" lvl="0" indent="-287338" eaLnBrk="0" fontAlgn="base" hangingPunct="0">
              <a:spcBef>
                <a:spcPct val="0"/>
              </a:spcBef>
              <a:spcAft>
                <a:spcPct val="0"/>
              </a:spcAft>
              <a:buFontTx/>
              <a:buChar char="•"/>
            </a:pPr>
            <a:endParaRPr lang="en-US" altLang="en-US" sz="2400" b="1" dirty="0">
              <a:latin typeface="Arial" panose="020B0604020202020204" pitchFamily="34" charset="0"/>
              <a:cs typeface="Arial" panose="020B0604020202020204" pitchFamily="34" charset="0"/>
            </a:endParaRPr>
          </a:p>
          <a:p>
            <a:pPr marL="682625" lvl="0" indent="-341313" eaLnBrk="0" fontAlgn="base" hangingPunct="0">
              <a:spcBef>
                <a:spcPct val="0"/>
              </a:spcBef>
              <a:spcAft>
                <a:spcPct val="0"/>
              </a:spcAft>
              <a:buFontTx/>
              <a:buChar char="•"/>
            </a:pPr>
            <a:r>
              <a:rPr lang="en-US" altLang="en-US" sz="2400" b="1" i="1" dirty="0">
                <a:solidFill>
                  <a:srgbClr val="FF0000"/>
                </a:solidFill>
                <a:latin typeface="Arial" panose="020B0604020202020204" pitchFamily="34" charset="0"/>
                <a:cs typeface="Arial" panose="020B0604020202020204" pitchFamily="34" charset="0"/>
              </a:rPr>
              <a:t>Combat Patrols: </a:t>
            </a:r>
            <a:endParaRPr lang="en-US" altLang="en-US" sz="2400" b="1" i="1" dirty="0" smtClean="0">
              <a:solidFill>
                <a:srgbClr val="FF0000"/>
              </a:solidFill>
              <a:latin typeface="Arial" panose="020B0604020202020204" pitchFamily="34" charset="0"/>
              <a:cs typeface="Arial" panose="020B0604020202020204" pitchFamily="34" charset="0"/>
            </a:endParaRPr>
          </a:p>
          <a:p>
            <a:pPr marL="1143000" lvl="0" indent="-801688" eaLnBrk="0" fontAlgn="base" hangingPunct="0">
              <a:spcBef>
                <a:spcPct val="0"/>
              </a:spcBef>
              <a:spcAft>
                <a:spcPct val="0"/>
              </a:spcAft>
              <a:buFontTx/>
              <a:buChar char="•"/>
            </a:pPr>
            <a:r>
              <a:rPr lang="en-US" altLang="en-US" sz="2400" b="1" dirty="0" smtClean="0">
                <a:latin typeface="Arial" panose="020B0604020202020204" pitchFamily="34" charset="0"/>
                <a:cs typeface="Arial" panose="020B0604020202020204" pitchFamily="34" charset="0"/>
              </a:rPr>
              <a:t>She </a:t>
            </a:r>
            <a:r>
              <a:rPr lang="en-US" altLang="en-US" sz="2400" b="1" dirty="0">
                <a:latin typeface="Arial" panose="020B0604020202020204" pitchFamily="34" charset="0"/>
                <a:cs typeface="Arial" panose="020B0604020202020204" pitchFamily="34" charset="0"/>
              </a:rPr>
              <a:t>participated in multiple war patrols in the Pacific, sinking cargo ships (like </a:t>
            </a:r>
            <a:r>
              <a:rPr lang="en-US" altLang="en-US" sz="2400" b="1" i="1" dirty="0">
                <a:latin typeface="Arial" panose="020B0604020202020204" pitchFamily="34" charset="0"/>
                <a:cs typeface="Arial" panose="020B0604020202020204" pitchFamily="34" charset="0"/>
              </a:rPr>
              <a:t>America Maru</a:t>
            </a:r>
            <a:r>
              <a:rPr lang="en-US" altLang="en-US" sz="2400" b="1" dirty="0">
                <a:latin typeface="Arial" panose="020B0604020202020204" pitchFamily="34" charset="0"/>
                <a:cs typeface="Arial" panose="020B0604020202020204" pitchFamily="34" charset="0"/>
              </a:rPr>
              <a:t>) and damaging others.</a:t>
            </a:r>
          </a:p>
          <a:p>
            <a:pPr eaLnBrk="0" fontAlgn="base" hangingPunct="0">
              <a:spcBef>
                <a:spcPct val="0"/>
              </a:spcBef>
              <a:spcAft>
                <a:spcPct val="0"/>
              </a:spcAft>
            </a:pPr>
            <a:endParaRPr lang="en-US" sz="2400" b="1" dirty="0">
              <a:latin typeface="Arial" panose="020B0604020202020204" pitchFamily="34" charset="0"/>
              <a:cs typeface="Arial" panose="020B0604020202020204" pitchFamily="34" charset="0"/>
            </a:endParaRPr>
          </a:p>
          <a:p>
            <a:pPr lvl="0" eaLnBrk="0" fontAlgn="base" hangingPunct="0">
              <a:spcBef>
                <a:spcPct val="0"/>
              </a:spcBef>
              <a:spcAft>
                <a:spcPct val="0"/>
              </a:spcAft>
            </a:pPr>
            <a:endParaRPr lang="en-US" altLang="en-US" sz="2400" b="1" dirty="0">
              <a:latin typeface="Arial" panose="020B0604020202020204" pitchFamily="34" charset="0"/>
            </a:endParaRPr>
          </a:p>
        </p:txBody>
      </p:sp>
    </p:spTree>
    <p:extLst>
      <p:ext uri="{BB962C8B-B14F-4D97-AF65-F5344CB8AC3E}">
        <p14:creationId xmlns:p14="http://schemas.microsoft.com/office/powerpoint/2010/main" val="2910243778"/>
      </p:ext>
    </p:extLst>
  </p:cSld>
  <p:clrMapOvr>
    <a:masterClrMapping/>
  </p:clrMapOvr>
  <mc:AlternateContent xmlns:mc="http://schemas.openxmlformats.org/markup-compatibility/2006">
    <mc:Choice xmlns:p14="http://schemas.microsoft.com/office/powerpoint/2010/main" Requires="p14">
      <p:transition spd="slow" p14:dur="40000" advTm="5000">
        <p:push dir="u"/>
      </p:transition>
    </mc:Choice>
    <mc:Fallback>
      <p:transition spd="slow" advTm="5000">
        <p:push dir="u"/>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4126"/>
            <a:ext cx="12192000" cy="6885304"/>
          </a:xfrm>
          <a:prstGeom prst="rect">
            <a:avLst/>
          </a:prstGeom>
        </p:spPr>
      </p:pic>
      <p:sp>
        <p:nvSpPr>
          <p:cNvPr id="4" name="Rectangle 1"/>
          <p:cNvSpPr>
            <a:spLocks noChangeArrowheads="1"/>
          </p:cNvSpPr>
          <p:nvPr/>
        </p:nvSpPr>
        <p:spPr bwMode="auto">
          <a:xfrm>
            <a:off x="10802" y="1302889"/>
            <a:ext cx="12181198"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indent="-342900" eaLnBrk="0" fontAlgn="base" hangingPunct="0">
              <a:spcBef>
                <a:spcPct val="0"/>
              </a:spcBef>
              <a:spcAft>
                <a:spcPct val="0"/>
              </a:spcAft>
              <a:buFont typeface="Arial" panose="020B0604020202020204" pitchFamily="34" charset="0"/>
              <a:buChar char="•"/>
            </a:pPr>
            <a:r>
              <a:rPr lang="en-US" altLang="en-US" sz="2100" b="1" i="1" dirty="0" smtClean="0">
                <a:solidFill>
                  <a:srgbClr val="FF0000"/>
                </a:solidFill>
                <a:latin typeface="Arial" panose="020B0604020202020204" pitchFamily="34" charset="0"/>
              </a:rPr>
              <a:t>Intelligence </a:t>
            </a:r>
            <a:r>
              <a:rPr lang="en-US" altLang="en-US" sz="2100" b="1" i="1" dirty="0" smtClean="0">
                <a:solidFill>
                  <a:srgbClr val="FF0000"/>
                </a:solidFill>
                <a:latin typeface="Arial" panose="020B0604020202020204" pitchFamily="34" charset="0"/>
              </a:rPr>
              <a:t>&amp; Reconnaissance: </a:t>
            </a:r>
            <a:endParaRPr lang="en-US" altLang="en-US" sz="2100" b="1" i="1" dirty="0" smtClean="0">
              <a:solidFill>
                <a:srgbClr val="FF0000"/>
              </a:solidFill>
              <a:latin typeface="Arial" panose="020B0604020202020204" pitchFamily="34" charset="0"/>
            </a:endParaRPr>
          </a:p>
          <a:p>
            <a:pPr eaLnBrk="0" fontAlgn="base" hangingPunct="0">
              <a:spcBef>
                <a:spcPct val="0"/>
              </a:spcBef>
              <a:spcAft>
                <a:spcPct val="0"/>
              </a:spcAft>
            </a:pPr>
            <a:endParaRPr lang="en-US" altLang="en-US" sz="2100" b="1" i="1" dirty="0" smtClean="0">
              <a:solidFill>
                <a:srgbClr val="FF0000"/>
              </a:solidFill>
              <a:latin typeface="Arial" panose="020B0604020202020204" pitchFamily="34" charset="0"/>
            </a:endParaRPr>
          </a:p>
          <a:p>
            <a:pPr marL="736600" indent="-342900" eaLnBrk="0" fontAlgn="base" hangingPunct="0">
              <a:spcBef>
                <a:spcPct val="0"/>
              </a:spcBef>
              <a:spcAft>
                <a:spcPct val="0"/>
              </a:spcAft>
              <a:buFont typeface="Arial" panose="020B0604020202020204" pitchFamily="34" charset="0"/>
              <a:buChar char="•"/>
            </a:pPr>
            <a:r>
              <a:rPr lang="en-US" altLang="en-US" sz="2100" b="1" dirty="0" smtClean="0">
                <a:latin typeface="Arial" panose="020B0604020202020204" pitchFamily="34" charset="0"/>
              </a:rPr>
              <a:t>Because </a:t>
            </a:r>
            <a:r>
              <a:rPr lang="en-US" altLang="en-US" sz="2100" b="1" dirty="0" smtClean="0">
                <a:latin typeface="Arial" panose="020B0604020202020204" pitchFamily="34" charset="0"/>
              </a:rPr>
              <a:t>of their stealth, submarines were frequently used to gather intelligence on enemy fleet movements, map coastlines, and act as picket guards for larger surface fleets.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100" b="1" i="0" u="none" strike="noStrike" cap="none" normalizeH="0" baseline="0" dirty="0" smtClean="0">
              <a:ln>
                <a:noFill/>
              </a:ln>
              <a:solidFill>
                <a:schemeClr val="tx1"/>
              </a:solidFill>
              <a:effectLst/>
              <a:latin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1" i="1" u="none" strike="noStrike" cap="none" normalizeH="0" baseline="0" dirty="0" smtClean="0">
                <a:ln>
                  <a:noFill/>
                </a:ln>
                <a:solidFill>
                  <a:srgbClr val="FF0000"/>
                </a:solidFill>
                <a:effectLst/>
                <a:latin typeface="Arial" panose="020B0604020202020204" pitchFamily="34" charset="0"/>
              </a:rPr>
              <a:t>Minelaying:</a:t>
            </a:r>
            <a:r>
              <a:rPr kumimoji="0" lang="en-US" altLang="en-US" sz="2100" b="1" i="0" u="none" strike="noStrike" cap="none" normalizeH="0" baseline="0" dirty="0" smtClean="0">
                <a:ln>
                  <a:noFill/>
                </a:ln>
                <a:solidFill>
                  <a:schemeClr val="tx1"/>
                </a:solidFill>
                <a:effectLst/>
                <a:latin typeface="Arial" panose="020B0604020202020204" pitchFamily="34" charset="0"/>
              </a:rPr>
              <a:t> </a:t>
            </a:r>
            <a:endParaRPr kumimoji="0" lang="en-US" altLang="en-US" sz="2100" b="1" i="0" u="none" strike="noStrike" cap="none" normalizeH="0" baseline="0" dirty="0" smtClean="0">
              <a:ln>
                <a:noFill/>
              </a:ln>
              <a:solidFill>
                <a:schemeClr val="tx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kumimoji="0" lang="en-US" altLang="en-US" sz="2100" b="1" i="0" u="none" strike="noStrike" cap="none" normalizeH="0" baseline="0" dirty="0" smtClean="0">
              <a:ln>
                <a:noFill/>
              </a:ln>
              <a:solidFill>
                <a:schemeClr val="tx1"/>
              </a:solidFill>
              <a:effectLst/>
              <a:latin typeface="Arial" panose="020B0604020202020204" pitchFamily="34" charset="0"/>
            </a:endParaRPr>
          </a:p>
          <a:p>
            <a:pPr marL="7366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1" i="0" u="none" strike="noStrike" cap="none" normalizeH="0" baseline="0" dirty="0" smtClean="0">
                <a:ln>
                  <a:noFill/>
                </a:ln>
                <a:solidFill>
                  <a:schemeClr val="tx1"/>
                </a:solidFill>
                <a:effectLst/>
                <a:latin typeface="Arial" panose="020B0604020202020204" pitchFamily="34" charset="0"/>
              </a:rPr>
              <a:t>Due </a:t>
            </a:r>
            <a:r>
              <a:rPr kumimoji="0" lang="en-US" altLang="en-US" sz="2100" b="1" i="0" u="none" strike="noStrike" cap="none" normalizeH="0" baseline="0" dirty="0" smtClean="0">
                <a:ln>
                  <a:noFill/>
                </a:ln>
                <a:solidFill>
                  <a:schemeClr val="tx1"/>
                </a:solidFill>
                <a:effectLst/>
                <a:latin typeface="Arial" panose="020B0604020202020204" pitchFamily="34" charset="0"/>
              </a:rPr>
              <a:t>to their ability to operate undetected, several nations, including Germany and Great Britain, used submarines to secretly plant naval mines in heavily trafficked enemy shipping channels and harbors</a:t>
            </a:r>
            <a:r>
              <a:rPr kumimoji="0" lang="en-US" altLang="en-US" sz="2100" b="1" i="0" u="none" strike="noStrike" cap="none" normalizeH="0" baseline="0" dirty="0" smtClean="0">
                <a:ln>
                  <a:noFill/>
                </a:ln>
                <a:solidFill>
                  <a:schemeClr val="tx1"/>
                </a:solidFill>
                <a:effectLst/>
                <a:latin typeface="Arial" panose="020B0604020202020204" pitchFamily="34" charset="0"/>
              </a:rPr>
              <a:t>.</a:t>
            </a:r>
          </a:p>
          <a:p>
            <a:pPr marL="736600" lvl="0" indent="-395288" eaLnBrk="0" fontAlgn="base" hangingPunct="0">
              <a:spcBef>
                <a:spcPct val="0"/>
              </a:spcBef>
              <a:spcAft>
                <a:spcPct val="0"/>
              </a:spcAft>
              <a:buFontTx/>
              <a:buChar char="•"/>
            </a:pPr>
            <a:endParaRPr lang="en-US" altLang="en-US" sz="2100" b="1" i="1" dirty="0" smtClean="0">
              <a:solidFill>
                <a:srgbClr val="FF0000"/>
              </a:solidFill>
              <a:latin typeface="Arial" panose="020B0604020202020204" pitchFamily="34" charset="0"/>
              <a:cs typeface="Arial" panose="020B0604020202020204" pitchFamily="34" charset="0"/>
            </a:endParaRPr>
          </a:p>
          <a:p>
            <a:pPr marL="395288" lvl="0" indent="-395288" eaLnBrk="0" fontAlgn="base" hangingPunct="0">
              <a:spcBef>
                <a:spcPct val="0"/>
              </a:spcBef>
              <a:spcAft>
                <a:spcPct val="0"/>
              </a:spcAft>
              <a:buFontTx/>
              <a:buChar char="•"/>
            </a:pPr>
            <a:r>
              <a:rPr lang="en-US" altLang="en-US" sz="2100" b="1" i="1" dirty="0" smtClean="0">
                <a:solidFill>
                  <a:srgbClr val="FF0000"/>
                </a:solidFill>
                <a:latin typeface="Arial" panose="020B0604020202020204" pitchFamily="34" charset="0"/>
                <a:cs typeface="Arial" panose="020B0604020202020204" pitchFamily="34" charset="0"/>
              </a:rPr>
              <a:t>Battle </a:t>
            </a:r>
            <a:r>
              <a:rPr lang="en-US" altLang="en-US" sz="2100" b="1" i="1" dirty="0">
                <a:solidFill>
                  <a:srgbClr val="FF0000"/>
                </a:solidFill>
                <a:latin typeface="Arial" panose="020B0604020202020204" pitchFamily="34" charset="0"/>
                <a:cs typeface="Arial" panose="020B0604020202020204" pitchFamily="34" charset="0"/>
              </a:rPr>
              <a:t>of Midway: </a:t>
            </a:r>
            <a:endParaRPr lang="en-US" altLang="en-US" sz="2100" b="1" i="1" dirty="0" smtClean="0">
              <a:solidFill>
                <a:srgbClr val="FF0000"/>
              </a:solidFill>
              <a:latin typeface="Arial" panose="020B0604020202020204" pitchFamily="34" charset="0"/>
              <a:cs typeface="Arial" panose="020B0604020202020204" pitchFamily="34" charset="0"/>
            </a:endParaRPr>
          </a:p>
          <a:p>
            <a:pPr lvl="0" eaLnBrk="0" fontAlgn="base" hangingPunct="0">
              <a:spcBef>
                <a:spcPct val="0"/>
              </a:spcBef>
              <a:spcAft>
                <a:spcPct val="0"/>
              </a:spcAft>
            </a:pPr>
            <a:endParaRPr lang="en-US" altLang="en-US" sz="2100" b="1" i="1" dirty="0">
              <a:solidFill>
                <a:srgbClr val="FF0000"/>
              </a:solidFill>
              <a:latin typeface="Arial" panose="020B0604020202020204" pitchFamily="34" charset="0"/>
              <a:cs typeface="Arial" panose="020B0604020202020204" pitchFamily="34" charset="0"/>
            </a:endParaRPr>
          </a:p>
          <a:p>
            <a:pPr marL="1143000" lvl="0" indent="-395288" eaLnBrk="0" fontAlgn="base" hangingPunct="0">
              <a:spcBef>
                <a:spcPct val="0"/>
              </a:spcBef>
              <a:spcAft>
                <a:spcPct val="0"/>
              </a:spcAft>
              <a:buFontTx/>
              <a:buChar char="•"/>
            </a:pPr>
            <a:r>
              <a:rPr lang="en-US" altLang="en-US" sz="2100" b="1" dirty="0">
                <a:latin typeface="Arial" panose="020B0604020202020204" pitchFamily="34" charset="0"/>
                <a:cs typeface="Arial" panose="020B0604020202020204" pitchFamily="34" charset="0"/>
              </a:rPr>
              <a:t>She participated in the Battle of Midway, where she hindered the Japanese destroyer </a:t>
            </a:r>
            <a:r>
              <a:rPr lang="en-US" altLang="en-US" sz="2100" b="1" i="1" dirty="0">
                <a:latin typeface="Arial" panose="020B0604020202020204" pitchFamily="34" charset="0"/>
                <a:cs typeface="Arial" panose="020B0604020202020204" pitchFamily="34" charset="0"/>
              </a:rPr>
              <a:t>Arashi</a:t>
            </a:r>
            <a:r>
              <a:rPr lang="en-US" altLang="en-US" sz="2100" b="1" dirty="0">
                <a:latin typeface="Arial" panose="020B0604020202020204" pitchFamily="34" charset="0"/>
                <a:cs typeface="Arial" panose="020B0604020202020204" pitchFamily="34" charset="0"/>
              </a:rPr>
              <a:t>, which led American aircraft directly to Japanese carriers</a:t>
            </a:r>
            <a:r>
              <a:rPr lang="en-US" altLang="en-US" sz="2100" b="1" dirty="0" smtClean="0">
                <a:latin typeface="Arial" panose="020B0604020202020204" pitchFamily="34" charset="0"/>
                <a:cs typeface="Arial" panose="020B0604020202020204" pitchFamily="34" charset="0"/>
              </a:rPr>
              <a:t>.</a:t>
            </a:r>
          </a:p>
        </p:txBody>
      </p:sp>
      <p:sp>
        <p:nvSpPr>
          <p:cNvPr id="2" name="TextBox 1"/>
          <p:cNvSpPr txBox="1"/>
          <p:nvPr/>
        </p:nvSpPr>
        <p:spPr>
          <a:xfrm>
            <a:off x="-426" y="-28576"/>
            <a:ext cx="12192426" cy="1384995"/>
          </a:xfrm>
          <a:prstGeom prst="rect">
            <a:avLst/>
          </a:prstGeom>
          <a:noFill/>
        </p:spPr>
        <p:txBody>
          <a:bodyPr wrap="square" rtlCol="0">
            <a:spAutoFit/>
          </a:bodyPr>
          <a:lstStyle/>
          <a:p>
            <a:pPr marL="342900" indent="-342900" eaLnBrk="0" fontAlgn="base" hangingPunct="0">
              <a:spcBef>
                <a:spcPct val="0"/>
              </a:spcBef>
              <a:spcAft>
                <a:spcPct val="0"/>
              </a:spcAft>
              <a:buFont typeface="Arial" panose="020B0604020202020204" pitchFamily="34" charset="0"/>
              <a:buChar char="•"/>
            </a:pPr>
            <a:r>
              <a:rPr lang="en-US" altLang="en-US" sz="2100" b="1" i="1" dirty="0">
                <a:solidFill>
                  <a:srgbClr val="FF0000"/>
                </a:solidFill>
                <a:latin typeface="Arial" panose="020B0604020202020204" pitchFamily="34" charset="0"/>
              </a:rPr>
              <a:t>Special Operations &amp; Rescue: </a:t>
            </a:r>
          </a:p>
          <a:p>
            <a:pPr marL="736600" indent="-342900" eaLnBrk="0" fontAlgn="base" hangingPunct="0">
              <a:spcBef>
                <a:spcPct val="0"/>
              </a:spcBef>
              <a:spcAft>
                <a:spcPct val="0"/>
              </a:spcAft>
              <a:buFont typeface="Arial" panose="020B0604020202020204" pitchFamily="34" charset="0"/>
              <a:buChar char="•"/>
            </a:pPr>
            <a:r>
              <a:rPr lang="en-US" altLang="en-US" sz="2100" b="1" dirty="0">
                <a:latin typeface="Arial" panose="020B0604020202020204" pitchFamily="34" charset="0"/>
              </a:rPr>
              <a:t>Submarines covertly inserted spies and commandos, delivered supplies to resistance movements, and served in humanitarian roles. U.S. submarines were highly effective at rescuing over 500 downed carrier pilots from enemy waters</a:t>
            </a:r>
            <a:r>
              <a:rPr lang="en-US" altLang="en-US" sz="2100" b="1" dirty="0" smtClean="0">
                <a:latin typeface="Arial" panose="020B0604020202020204" pitchFamily="34" charset="0"/>
              </a:rPr>
              <a:t>.</a:t>
            </a:r>
          </a:p>
        </p:txBody>
      </p:sp>
    </p:spTree>
    <p:extLst>
      <p:ext uri="{BB962C8B-B14F-4D97-AF65-F5344CB8AC3E}">
        <p14:creationId xmlns:p14="http://schemas.microsoft.com/office/powerpoint/2010/main" val="2544002648"/>
      </p:ext>
    </p:extLst>
  </p:cSld>
  <p:clrMapOvr>
    <a:masterClrMapping/>
  </p:clrMapOvr>
  <mc:AlternateContent xmlns:mc="http://schemas.openxmlformats.org/markup-compatibility/2006">
    <mc:Choice xmlns:p14="http://schemas.microsoft.com/office/powerpoint/2010/main" Requires="p14">
      <p:transition spd="slow" p14:dur="40000" advClick="0" advTm="5000">
        <p:push dir="u"/>
      </p:transition>
    </mc:Choice>
    <mc:Fallback>
      <p:transition spd="slow" advClick="0" advTm="5000">
        <p:push dir="u"/>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4126"/>
            <a:ext cx="12192000" cy="6885304"/>
          </a:xfrm>
          <a:prstGeom prst="rect">
            <a:avLst/>
          </a:prstGeom>
        </p:spPr>
      </p:pic>
      <p:sp>
        <p:nvSpPr>
          <p:cNvPr id="3" name="TextBox 2"/>
          <p:cNvSpPr txBox="1"/>
          <p:nvPr/>
        </p:nvSpPr>
        <p:spPr>
          <a:xfrm>
            <a:off x="0" y="0"/>
            <a:ext cx="11900848" cy="5816977"/>
          </a:xfrm>
          <a:prstGeom prst="rect">
            <a:avLst/>
          </a:prstGeom>
          <a:noFill/>
        </p:spPr>
        <p:txBody>
          <a:bodyPr wrap="square" rtlCol="0">
            <a:spAutoFit/>
          </a:bodyPr>
          <a:lstStyle/>
          <a:p>
            <a:pPr marL="400050" lvl="0" indent="-400050" eaLnBrk="0" fontAlgn="base" hangingPunct="0">
              <a:spcBef>
                <a:spcPct val="0"/>
              </a:spcBef>
              <a:spcAft>
                <a:spcPct val="0"/>
              </a:spcAft>
              <a:buFontTx/>
              <a:buChar char="•"/>
            </a:pPr>
            <a:r>
              <a:rPr lang="en-US" altLang="en-US" sz="2800" b="1" i="1" dirty="0">
                <a:solidFill>
                  <a:srgbClr val="FF0000"/>
                </a:solidFill>
                <a:latin typeface="Arial" panose="020B0604020202020204" pitchFamily="34" charset="0"/>
                <a:cs typeface="Arial" panose="020B0604020202020204" pitchFamily="34" charset="0"/>
              </a:rPr>
              <a:t>Intelligence Gathering:</a:t>
            </a:r>
          </a:p>
          <a:p>
            <a:pPr lvl="0" eaLnBrk="0" fontAlgn="base" hangingPunct="0">
              <a:spcBef>
                <a:spcPct val="0"/>
              </a:spcBef>
              <a:spcAft>
                <a:spcPct val="0"/>
              </a:spcAft>
            </a:pPr>
            <a:endParaRPr lang="en-US" altLang="en-US" sz="2800" b="1" i="1" dirty="0">
              <a:solidFill>
                <a:srgbClr val="FF0000"/>
              </a:solidFill>
              <a:latin typeface="Arial" panose="020B0604020202020204" pitchFamily="34" charset="0"/>
              <a:cs typeface="Arial" panose="020B0604020202020204" pitchFamily="34" charset="0"/>
            </a:endParaRPr>
          </a:p>
          <a:p>
            <a:pPr marL="1143000" lvl="0" indent="-287338" eaLnBrk="0" fontAlgn="base" hangingPunct="0">
              <a:spcBef>
                <a:spcPct val="0"/>
              </a:spcBef>
              <a:spcAft>
                <a:spcPct val="0"/>
              </a:spcAft>
              <a:buFontTx/>
              <a:buChar char="•"/>
            </a:pPr>
            <a:r>
              <a:rPr lang="en-US" altLang="en-US" sz="2800" b="1" dirty="0">
                <a:latin typeface="Arial" panose="020B0604020202020204" pitchFamily="34" charset="0"/>
                <a:cs typeface="Arial" panose="020B0604020202020204" pitchFamily="34" charset="0"/>
              </a:rPr>
              <a:t>Used for reconnaissance, including taking pictures and correcting charts of enemy-held areas. </a:t>
            </a:r>
            <a:endParaRPr lang="en-US" sz="2600" b="1" dirty="0" smtClean="0">
              <a:latin typeface="Arial" panose="020B0604020202020204" pitchFamily="34" charset="0"/>
              <a:cs typeface="Arial" panose="020B0604020202020204" pitchFamily="34" charset="0"/>
            </a:endParaRPr>
          </a:p>
          <a:p>
            <a:endParaRPr lang="en-US" sz="2600" b="1" dirty="0">
              <a:latin typeface="Arial" panose="020B0604020202020204" pitchFamily="34" charset="0"/>
              <a:cs typeface="Arial" panose="020B0604020202020204" pitchFamily="34" charset="0"/>
            </a:endParaRPr>
          </a:p>
          <a:p>
            <a:r>
              <a:rPr lang="en-US" sz="2600" b="1" dirty="0" smtClean="0">
                <a:latin typeface="Arial" panose="020B0604020202020204" pitchFamily="34" charset="0"/>
                <a:cs typeface="Arial" panose="020B0604020202020204" pitchFamily="34" charset="0"/>
              </a:rPr>
              <a:t>The </a:t>
            </a:r>
            <a:r>
              <a:rPr lang="en-US" sz="2600" b="1" i="1" dirty="0" smtClean="0">
                <a:latin typeface="Arial" panose="020B0604020202020204" pitchFamily="34" charset="0"/>
                <a:cs typeface="Arial" panose="020B0604020202020204" pitchFamily="34" charset="0"/>
              </a:rPr>
              <a:t>Nautilus’s</a:t>
            </a:r>
            <a:r>
              <a:rPr lang="en-US" sz="2600" b="1" dirty="0" smtClean="0">
                <a:latin typeface="Arial" panose="020B0604020202020204" pitchFamily="34" charset="0"/>
                <a:cs typeface="Arial" panose="020B0604020202020204" pitchFamily="34" charset="0"/>
              </a:rPr>
              <a:t> first patrol was off the coast of Midway Island to help repel the anticipated Japanese attack.  </a:t>
            </a:r>
          </a:p>
          <a:p>
            <a:r>
              <a:rPr lang="en-US" sz="2600" b="1" dirty="0" smtClean="0">
                <a:latin typeface="Arial" panose="020B0604020202020204" pitchFamily="34" charset="0"/>
                <a:cs typeface="Arial" panose="020B0604020202020204" pitchFamily="34" charset="0"/>
              </a:rPr>
              <a:t>On the morning of June 4, 1942, while patrolling her northern most boundary of her patrol, she sighted multiple masts off the horizon.  About the same time, Japanese planes spotted her and started strafing.  A battle soon commenced.  After approximately four (4) hours, the Nautilus raised to periscope depth only to see that the damaged Japanese ships had disappeared.</a:t>
            </a:r>
          </a:p>
          <a:p>
            <a:endParaRPr lang="en-US" sz="2600"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7910778"/>
      </p:ext>
    </p:extLst>
  </p:cSld>
  <p:clrMapOvr>
    <a:masterClrMapping/>
  </p:clrMapOvr>
  <mc:AlternateContent xmlns:mc="http://schemas.openxmlformats.org/markup-compatibility/2006">
    <mc:Choice xmlns:p14="http://schemas.microsoft.com/office/powerpoint/2010/main" Requires="p14">
      <p:transition spd="slow" p14:dur="55000" advTm="5000">
        <p:push dir="u"/>
      </p:transition>
    </mc:Choice>
    <mc:Fallback>
      <p:transition spd="slow" advTm="5000">
        <p:push dir="u"/>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341"/>
            <a:ext cx="12192000" cy="6885304"/>
          </a:xfrm>
          <a:prstGeom prst="rect">
            <a:avLst/>
          </a:prstGeom>
        </p:spPr>
      </p:pic>
      <p:grpSp>
        <p:nvGrpSpPr>
          <p:cNvPr id="10" name="Group 9"/>
          <p:cNvGrpSpPr/>
          <p:nvPr/>
        </p:nvGrpSpPr>
        <p:grpSpPr>
          <a:xfrm>
            <a:off x="0" y="2520514"/>
            <a:ext cx="12192000" cy="4230296"/>
            <a:chOff x="0" y="1524224"/>
            <a:chExt cx="12192000" cy="4230296"/>
          </a:xfrm>
        </p:grpSpPr>
        <p:sp>
          <p:nvSpPr>
            <p:cNvPr id="2" name="Rectangle 1"/>
            <p:cNvSpPr/>
            <p:nvPr/>
          </p:nvSpPr>
          <p:spPr>
            <a:xfrm>
              <a:off x="0" y="1524224"/>
              <a:ext cx="12192000" cy="2462213"/>
            </a:xfrm>
            <a:prstGeom prst="rect">
              <a:avLst/>
            </a:prstGeom>
          </p:spPr>
          <p:txBody>
            <a:bodyPr wrap="square">
              <a:spAutoFit/>
            </a:bodyPr>
            <a:lstStyle/>
            <a:p>
              <a:r>
                <a:rPr lang="en-US" sz="2200" b="1" i="1" dirty="0" smtClean="0">
                  <a:latin typeface="Arial" panose="020B0604020202020204" pitchFamily="34" charset="0"/>
                  <a:cs typeface="Arial" panose="020B0604020202020204" pitchFamily="34" charset="0"/>
                </a:rPr>
                <a:t>Nautilus</a:t>
              </a:r>
              <a:r>
                <a:rPr lang="en-US" sz="2200" b="1" dirty="0" smtClean="0">
                  <a:latin typeface="Arial" panose="020B0604020202020204" pitchFamily="34" charset="0"/>
                  <a:cs typeface="Arial" panose="020B0604020202020204" pitchFamily="34" charset="0"/>
                </a:rPr>
                <a:t> completed her 14th, and last, patrol at Darwin on </a:t>
              </a:r>
              <a:r>
                <a:rPr lang="en-US" sz="2200" b="1" dirty="0" smtClean="0">
                  <a:latin typeface="Arial" panose="020B0604020202020204" pitchFamily="34" charset="0"/>
                  <a:cs typeface="Arial" panose="020B0604020202020204" pitchFamily="34" charset="0"/>
                </a:rPr>
                <a:t>the 30</a:t>
              </a:r>
              <a:r>
                <a:rPr lang="en-US" sz="2200" b="1" baseline="30000" dirty="0" smtClean="0">
                  <a:latin typeface="Arial" panose="020B0604020202020204" pitchFamily="34" charset="0"/>
                  <a:cs typeface="Arial" panose="020B0604020202020204" pitchFamily="34" charset="0"/>
                </a:rPr>
                <a:t>th</a:t>
              </a:r>
              <a:r>
                <a:rPr lang="en-US" sz="2200" b="1" dirty="0" smtClean="0">
                  <a:latin typeface="Arial" panose="020B0604020202020204" pitchFamily="34" charset="0"/>
                  <a:cs typeface="Arial" panose="020B0604020202020204" pitchFamily="34" charset="0"/>
                </a:rPr>
                <a:t> of </a:t>
              </a:r>
              <a:r>
                <a:rPr lang="en-US" sz="2200" b="1" dirty="0" smtClean="0">
                  <a:latin typeface="Arial" panose="020B0604020202020204" pitchFamily="34" charset="0"/>
                  <a:cs typeface="Arial" panose="020B0604020202020204" pitchFamily="34" charset="0"/>
                </a:rPr>
                <a:t>January 1945. From Australia, she was routed on to Philadelphia, Pennsylvania, where she arrived on the 25</a:t>
              </a:r>
              <a:r>
                <a:rPr lang="en-US" sz="2200" b="1" baseline="30000" dirty="0" smtClean="0">
                  <a:latin typeface="Arial" panose="020B0604020202020204" pitchFamily="34" charset="0"/>
                  <a:cs typeface="Arial" panose="020B0604020202020204" pitchFamily="34" charset="0"/>
                </a:rPr>
                <a:t>th</a:t>
              </a:r>
              <a:r>
                <a:rPr lang="en-US" sz="2200" b="1" dirty="0" smtClean="0">
                  <a:latin typeface="Arial" panose="020B0604020202020204" pitchFamily="34" charset="0"/>
                  <a:cs typeface="Arial" panose="020B0604020202020204" pitchFamily="34" charset="0"/>
                </a:rPr>
                <a:t> of May for inactivation. Decommissioned with a bottle of champagne over the forward 6 inch (152 mm) gun on 30 June, she was stricken from the Naval Vessel Register on the 25</a:t>
              </a:r>
              <a:r>
                <a:rPr lang="en-US" sz="2200" b="1" baseline="30000" dirty="0" smtClean="0">
                  <a:latin typeface="Arial" panose="020B0604020202020204" pitchFamily="34" charset="0"/>
                  <a:cs typeface="Arial" panose="020B0604020202020204" pitchFamily="34" charset="0"/>
                </a:rPr>
                <a:t>th</a:t>
              </a:r>
              <a:r>
                <a:rPr lang="en-US" sz="2200" b="1" dirty="0" smtClean="0">
                  <a:latin typeface="Arial" panose="020B0604020202020204" pitchFamily="34" charset="0"/>
                  <a:cs typeface="Arial" panose="020B0604020202020204" pitchFamily="34" charset="0"/>
                </a:rPr>
                <a:t> of July and sold on the 16</a:t>
              </a:r>
              <a:r>
                <a:rPr lang="en-US" sz="2200" b="1" baseline="30000" dirty="0" smtClean="0">
                  <a:latin typeface="Arial" panose="020B0604020202020204" pitchFamily="34" charset="0"/>
                  <a:cs typeface="Arial" panose="020B0604020202020204" pitchFamily="34" charset="0"/>
                </a:rPr>
                <a:t>th</a:t>
              </a:r>
              <a:r>
                <a:rPr lang="en-US" sz="2200" b="1" dirty="0" smtClean="0">
                  <a:latin typeface="Arial" panose="020B0604020202020204" pitchFamily="34" charset="0"/>
                  <a:cs typeface="Arial" panose="020B0604020202020204" pitchFamily="34" charset="0"/>
                </a:rPr>
                <a:t> of  November, to the North American Smelting Company of Philadelphia, Pennsylvania, for scrapping</a:t>
              </a:r>
              <a:r>
                <a:rPr lang="en-US" sz="2200" b="1" dirty="0" smtClean="0">
                  <a:latin typeface="Arial" panose="020B0604020202020204" pitchFamily="34" charset="0"/>
                  <a:cs typeface="Arial" panose="020B0604020202020204" pitchFamily="34" charset="0"/>
                </a:rPr>
                <a:t>.</a:t>
              </a:r>
              <a:endParaRPr lang="en-US" sz="2200" b="1" dirty="0">
                <a:latin typeface="Arial" panose="020B0604020202020204" pitchFamily="34" charset="0"/>
                <a:cs typeface="Arial" panose="020B0604020202020204" pitchFamily="34" charset="0"/>
              </a:endParaRPr>
            </a:p>
            <a:p>
              <a:r>
                <a:rPr lang="en-US" sz="2200" b="1" dirty="0" smtClean="0">
                  <a:latin typeface="Arial" panose="020B0604020202020204" pitchFamily="34" charset="0"/>
                  <a:cs typeface="Arial" panose="020B0604020202020204" pitchFamily="34" charset="0"/>
                </a:rPr>
                <a:t>During her years of service, </a:t>
              </a:r>
              <a:r>
                <a:rPr lang="en-US" sz="2200" b="1" i="1" dirty="0" smtClean="0">
                  <a:latin typeface="Arial" panose="020B0604020202020204" pitchFamily="34" charset="0"/>
                  <a:cs typeface="Arial" panose="020B0604020202020204" pitchFamily="34" charset="0"/>
                </a:rPr>
                <a:t>Nautilus</a:t>
              </a:r>
              <a:r>
                <a:rPr lang="en-US" sz="2200" b="1" dirty="0" smtClean="0">
                  <a:latin typeface="Arial" panose="020B0604020202020204" pitchFamily="34" charset="0"/>
                  <a:cs typeface="Arial" panose="020B0604020202020204" pitchFamily="34" charset="0"/>
                </a:rPr>
                <a:t> received the following awards:</a:t>
              </a:r>
              <a:endParaRPr lang="en-US" sz="2200" b="1" dirty="0">
                <a:latin typeface="Arial" panose="020B0604020202020204" pitchFamily="34" charset="0"/>
                <a:cs typeface="Arial" panose="020B0604020202020204" pitchFamily="34" charset="0"/>
              </a:endParaRPr>
            </a:p>
          </p:txBody>
        </p:sp>
        <p:grpSp>
          <p:nvGrpSpPr>
            <p:cNvPr id="9" name="Group 8"/>
            <p:cNvGrpSpPr/>
            <p:nvPr/>
          </p:nvGrpSpPr>
          <p:grpSpPr>
            <a:xfrm>
              <a:off x="193408" y="3969416"/>
              <a:ext cx="10488476" cy="1785104"/>
              <a:chOff x="193408" y="4667916"/>
              <a:chExt cx="10488476" cy="1785104"/>
            </a:xfrm>
          </p:grpSpPr>
          <p:sp>
            <p:nvSpPr>
              <p:cNvPr id="4" name="Rectangle 1"/>
              <p:cNvSpPr>
                <a:spLocks noChangeArrowheads="1"/>
              </p:cNvSpPr>
              <p:nvPr/>
            </p:nvSpPr>
            <p:spPr bwMode="auto">
              <a:xfrm>
                <a:off x="1289569" y="4667916"/>
                <a:ext cx="9392315" cy="178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200" b="0" i="0" u="none" strike="noStrike" cap="none" normalizeH="0" baseline="0" dirty="0" smtClean="0">
                    <a:ln>
                      <a:noFill/>
                    </a:ln>
                    <a:solidFill>
                      <a:schemeClr val="tx1"/>
                    </a:solidFill>
                    <a:effectLst/>
                    <a:latin typeface="Arial" panose="020B0604020202020204" pitchFamily="34" charset="0"/>
                  </a:rPr>
                  <a:t>  </a:t>
                </a:r>
                <a:r>
                  <a:rPr kumimoji="0" lang="en-US" altLang="en-US" sz="2200" b="1" i="0" u="none" strike="noStrike" cap="none" normalizeH="0" baseline="0" dirty="0" smtClean="0">
                    <a:ln>
                      <a:noFill/>
                    </a:ln>
                    <a:solidFill>
                      <a:schemeClr val="tx1"/>
                    </a:solidFill>
                    <a:effectLst/>
                    <a:latin typeface="Arial" panose="020B0604020202020204" pitchFamily="34" charset="0"/>
                  </a:rPr>
                  <a:t>Presidential Unit Citation, for her aggressive war patrols in enemy-</a:t>
                </a:r>
              </a:p>
              <a:p>
                <a:pPr marL="288925" marR="0" lvl="0" algn="l" defTabSz="914400" rtl="0" eaLnBrk="0" fontAlgn="base" latinLnBrk="0" hangingPunct="0">
                  <a:lnSpc>
                    <a:spcPct val="100000"/>
                  </a:lnSpc>
                  <a:spcBef>
                    <a:spcPct val="0"/>
                  </a:spcBef>
                  <a:spcAft>
                    <a:spcPct val="0"/>
                  </a:spcAft>
                  <a:buClrTx/>
                  <a:buSzTx/>
                  <a:tabLst/>
                </a:pPr>
                <a:r>
                  <a:rPr kumimoji="0" lang="en-US" altLang="en-US" sz="2200" b="1" i="0" u="none" strike="noStrike" cap="none" normalizeH="0" baseline="0" dirty="0" smtClean="0">
                    <a:ln>
                      <a:noFill/>
                    </a:ln>
                    <a:solidFill>
                      <a:schemeClr val="tx1"/>
                    </a:solidFill>
                    <a:effectLst/>
                    <a:latin typeface="Arial" panose="020B0604020202020204" pitchFamily="34" charset="0"/>
                  </a:rPr>
                  <a:t>controlled waters.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200" b="1" i="0" u="none" strike="noStrike" cap="none" normalizeH="0" baseline="0" dirty="0" smtClean="0">
                    <a:ln>
                      <a:noFill/>
                    </a:ln>
                    <a:solidFill>
                      <a:schemeClr val="tx1"/>
                    </a:solidFill>
                    <a:effectLst/>
                    <a:latin typeface="Arial" panose="020B0604020202020204" pitchFamily="34" charset="0"/>
                  </a:rPr>
                  <a:t>  American Defense Service Medal</a:t>
                </a:r>
              </a:p>
              <a:p>
                <a:pPr marL="233363" lvl="0" indent="-233363" eaLnBrk="0" fontAlgn="base" hangingPunct="0">
                  <a:spcBef>
                    <a:spcPct val="0"/>
                  </a:spcBef>
                  <a:spcAft>
                    <a:spcPct val="0"/>
                  </a:spcAft>
                  <a:buFont typeface="Arial" panose="020B0604020202020204" pitchFamily="34" charset="0"/>
                  <a:buChar char="•"/>
                </a:pPr>
                <a:r>
                  <a:rPr kumimoji="0" lang="en-US" altLang="en-US" sz="2200" b="1" i="0" u="none" strike="noStrike" cap="none" normalizeH="0" baseline="0" dirty="0" smtClean="0">
                    <a:ln>
                      <a:noFill/>
                    </a:ln>
                    <a:effectLst/>
                    <a:latin typeface="Arial" panose="020B0604020202020204" pitchFamily="34" charset="0"/>
                  </a:rPr>
                  <a:t>Asiatic-Pacific Campaign Medal with 14 battle stars </a:t>
                </a:r>
              </a:p>
              <a:p>
                <a:pPr marL="233363" lvl="0" indent="-233363" eaLnBrk="0" fontAlgn="base" hangingPunct="0">
                  <a:spcBef>
                    <a:spcPct val="0"/>
                  </a:spcBef>
                  <a:spcAft>
                    <a:spcPct val="0"/>
                  </a:spcAft>
                  <a:buFont typeface="Arial" panose="020B0604020202020204" pitchFamily="34" charset="0"/>
                  <a:buChar char="•"/>
                </a:pPr>
                <a:r>
                  <a:rPr kumimoji="0" lang="en-US" altLang="en-US" sz="2200" b="1" i="0" u="none" strike="noStrike" cap="none" normalizeH="0" baseline="0" dirty="0" smtClean="0">
                    <a:ln>
                      <a:noFill/>
                    </a:ln>
                    <a:effectLst/>
                    <a:latin typeface="Arial" panose="020B0604020202020204" pitchFamily="34" charset="0"/>
                  </a:rPr>
                  <a:t>World War</a:t>
                </a:r>
                <a:r>
                  <a:rPr kumimoji="0" lang="en-US" altLang="en-US" sz="2200" b="1" i="0" u="none" strike="noStrike" cap="none" normalizeH="0" dirty="0" smtClean="0">
                    <a:ln>
                      <a:noFill/>
                    </a:ln>
                    <a:effectLst/>
                    <a:latin typeface="Arial" panose="020B0604020202020204" pitchFamily="34" charset="0"/>
                  </a:rPr>
                  <a:t> II Victory Medal</a:t>
                </a:r>
                <a:endParaRPr kumimoji="0" lang="en-US" altLang="en-US" sz="2200" b="1" i="0" u="none" strike="noStrike" cap="none" normalizeH="0" baseline="0" dirty="0" smtClean="0">
                  <a:ln>
                    <a:noFill/>
                  </a:ln>
                  <a:solidFill>
                    <a:schemeClr val="tx1"/>
                  </a:solidFill>
                  <a:effectLst/>
                  <a:latin typeface="Arial" panose="020B0604020202020204" pitchFamily="34" charset="0"/>
                </a:endParaRPr>
              </a:p>
            </p:txBody>
          </p:sp>
          <p:grpSp>
            <p:nvGrpSpPr>
              <p:cNvPr id="8" name="Group 7"/>
              <p:cNvGrpSpPr/>
              <p:nvPr/>
            </p:nvGrpSpPr>
            <p:grpSpPr>
              <a:xfrm>
                <a:off x="193408" y="4773025"/>
                <a:ext cx="1011782" cy="1592144"/>
                <a:chOff x="193408" y="4773025"/>
                <a:chExt cx="1011782" cy="1592144"/>
              </a:xfrm>
            </p:grpSpPr>
            <p:pic>
              <p:nvPicPr>
                <p:cNvPr id="5122" name="Picture 2" descr="https://upload.wikimedia.org/wikipedia/commons/thumb/b/b7/United_States_Navy_Presidential_Unit_Citation_ribbon.svg/120px-United_States_Navy_Presidential_Unit_Citation_ribbon.svg.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3408" y="5469266"/>
                  <a:ext cx="1009650" cy="276225"/>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p:cNvGrpSpPr/>
                <p:nvPr/>
              </p:nvGrpSpPr>
              <p:grpSpPr>
                <a:xfrm>
                  <a:off x="193408" y="5748344"/>
                  <a:ext cx="1009650" cy="309564"/>
                  <a:chOff x="316240" y="4592018"/>
                  <a:chExt cx="1009650" cy="309564"/>
                </a:xfrm>
              </p:grpSpPr>
              <p:pic>
                <p:nvPicPr>
                  <p:cNvPr id="5123" name="Picture 3" descr="https://upload.wikimedia.org/wikipedia/commons/thumb/c/ca/American_Defense_Service_Medal_ribbon.svg/120px-American_Defense_Service_Medal_ribbon.svg.png">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6240" y="4625356"/>
                    <a:ext cx="1009650" cy="276226"/>
                  </a:xfrm>
                  <a:prstGeom prst="rect">
                    <a:avLst/>
                  </a:prstGeom>
                  <a:noFill/>
                  <a:extLst>
                    <a:ext uri="{909E8E84-426E-40DD-AFC4-6F175D3DCCD1}">
                      <a14:hiddenFill xmlns:a14="http://schemas.microsoft.com/office/drawing/2010/main">
                        <a:solidFill>
                          <a:srgbClr val="FFFFFF"/>
                        </a:solidFill>
                      </a14:hiddenFill>
                    </a:ext>
                  </a:extLst>
                </p:spPr>
              </p:pic>
              <p:pic>
                <p:nvPicPr>
                  <p:cNvPr id="5125" name="Picture 5" descr="Silver star">
                    <a:hlinkClick r:id="rId7" tooltip="Silver service star"/>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4635" y="4620201"/>
                    <a:ext cx="171450" cy="171450"/>
                  </a:xfrm>
                  <a:prstGeom prst="rect">
                    <a:avLst/>
                  </a:prstGeom>
                  <a:noFill/>
                  <a:extLst>
                    <a:ext uri="{909E8E84-426E-40DD-AFC4-6F175D3DCCD1}">
                      <a14:hiddenFill xmlns:a14="http://schemas.microsoft.com/office/drawing/2010/main">
                        <a:solidFill>
                          <a:srgbClr val="FFFFFF"/>
                        </a:solidFill>
                      </a14:hiddenFill>
                    </a:ext>
                  </a:extLst>
                </p:spPr>
              </p:pic>
              <p:pic>
                <p:nvPicPr>
                  <p:cNvPr id="5127" name="Picture 7" descr="Silver star">
                    <a:hlinkClick r:id="rId7" tooltip="Silver service star"/>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80707" y="4592018"/>
                    <a:ext cx="171450" cy="171450"/>
                  </a:xfrm>
                  <a:prstGeom prst="rect">
                    <a:avLst/>
                  </a:prstGeom>
                  <a:noFill/>
                  <a:extLst>
                    <a:ext uri="{909E8E84-426E-40DD-AFC4-6F175D3DCCD1}">
                      <a14:hiddenFill xmlns:a14="http://schemas.microsoft.com/office/drawing/2010/main">
                        <a:solidFill>
                          <a:srgbClr val="FFFFFF"/>
                        </a:solidFill>
                      </a14:hiddenFill>
                    </a:ext>
                  </a:extLst>
                </p:spPr>
              </p:pic>
              <p:pic>
                <p:nvPicPr>
                  <p:cNvPr id="5129" name="Picture 9" descr="Bronze star">
                    <a:hlinkClick r:id="rId9" tooltip="Bronze service star"/>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84122" y="4726007"/>
                    <a:ext cx="171450" cy="161925"/>
                  </a:xfrm>
                  <a:prstGeom prst="rect">
                    <a:avLst/>
                  </a:prstGeom>
                  <a:noFill/>
                  <a:extLst>
                    <a:ext uri="{909E8E84-426E-40DD-AFC4-6F175D3DCCD1}">
                      <a14:hiddenFill xmlns:a14="http://schemas.microsoft.com/office/drawing/2010/main">
                        <a:solidFill>
                          <a:srgbClr val="FFFFFF"/>
                        </a:solidFill>
                      </a14:hiddenFill>
                    </a:ext>
                  </a:extLst>
                </p:spPr>
              </p:pic>
              <p:pic>
                <p:nvPicPr>
                  <p:cNvPr id="5131" name="Picture 11" descr="Bronze star">
                    <a:hlinkClick r:id="rId9" tooltip="Bronze service star"/>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76154" y="4656069"/>
                    <a:ext cx="171450" cy="161925"/>
                  </a:xfrm>
                  <a:prstGeom prst="rect">
                    <a:avLst/>
                  </a:prstGeom>
                  <a:noFill/>
                  <a:extLst>
                    <a:ext uri="{909E8E84-426E-40DD-AFC4-6F175D3DCCD1}">
                      <a14:hiddenFill xmlns:a14="http://schemas.microsoft.com/office/drawing/2010/main">
                        <a:solidFill>
                          <a:srgbClr val="FFFFFF"/>
                        </a:solidFill>
                      </a14:hiddenFill>
                    </a:ext>
                  </a:extLst>
                </p:spPr>
              </p:pic>
              <p:pic>
                <p:nvPicPr>
                  <p:cNvPr id="5133" name="Picture 13" descr="Bronze star">
                    <a:hlinkClick r:id="rId9" tooltip="Bronze service star"/>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2729" y="4692260"/>
                    <a:ext cx="171450" cy="161925"/>
                  </a:xfrm>
                  <a:prstGeom prst="rect">
                    <a:avLst/>
                  </a:prstGeom>
                  <a:noFill/>
                  <a:extLst>
                    <a:ext uri="{909E8E84-426E-40DD-AFC4-6F175D3DCCD1}">
                      <a14:hiddenFill xmlns:a14="http://schemas.microsoft.com/office/drawing/2010/main">
                        <a:solidFill>
                          <a:srgbClr val="FFFFFF"/>
                        </a:solidFill>
                      </a14:hiddenFill>
                    </a:ext>
                  </a:extLst>
                </p:spPr>
              </p:pic>
              <p:pic>
                <p:nvPicPr>
                  <p:cNvPr id="5135" name="Picture 15" descr="Bronze star">
                    <a:hlinkClick r:id="rId9" tooltip="Bronze service star"/>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1281" y="4682506"/>
                    <a:ext cx="171450" cy="161925"/>
                  </a:xfrm>
                  <a:prstGeom prst="rect">
                    <a:avLst/>
                  </a:prstGeom>
                  <a:noFill/>
                  <a:extLst>
                    <a:ext uri="{909E8E84-426E-40DD-AFC4-6F175D3DCCD1}">
                      <a14:hiddenFill xmlns:a14="http://schemas.microsoft.com/office/drawing/2010/main">
                        <a:solidFill>
                          <a:srgbClr val="FFFFFF"/>
                        </a:solidFill>
                      </a14:hiddenFill>
                    </a:ext>
                  </a:extLst>
                </p:spPr>
              </p:pic>
            </p:grpSp>
            <p:pic>
              <p:nvPicPr>
                <p:cNvPr id="5136" name="Picture 16" descr="https://upload.wikimedia.org/wikipedia/commons/thumb/9/9b/Asiatic-Pacific_Campaign_Medal_ribbon.svg/120px-Asiatic-Pacific_Campaign_Medal_ribbon.svg.png">
                  <a:hlinkClick r:id="rId11"/>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5540" y="4773025"/>
                  <a:ext cx="1009650" cy="276225"/>
                </a:xfrm>
                <a:prstGeom prst="rect">
                  <a:avLst/>
                </a:prstGeom>
                <a:noFill/>
                <a:extLst>
                  <a:ext uri="{909E8E84-426E-40DD-AFC4-6F175D3DCCD1}">
                    <a14:hiddenFill xmlns:a14="http://schemas.microsoft.com/office/drawing/2010/main">
                      <a:solidFill>
                        <a:srgbClr val="FFFFFF"/>
                      </a:solidFill>
                    </a14:hiddenFill>
                  </a:ext>
                </a:extLst>
              </p:spPr>
            </p:pic>
            <p:pic>
              <p:nvPicPr>
                <p:cNvPr id="5137" name="Picture 17" descr="https://upload.wikimedia.org/wikipedia/commons/thumb/0/06/World_War_II_Victory_Medal_ribbon.svg/120px-World_War_II_Victory_Medal_ribbon.svg.png">
                  <a:hlinkClick r:id="rId13"/>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3408" y="6088944"/>
                  <a:ext cx="1009650" cy="276225"/>
                </a:xfrm>
                <a:prstGeom prst="rect">
                  <a:avLst/>
                </a:prstGeom>
                <a:noFill/>
                <a:extLst>
                  <a:ext uri="{909E8E84-426E-40DD-AFC4-6F175D3DCCD1}">
                    <a14:hiddenFill xmlns:a14="http://schemas.microsoft.com/office/drawing/2010/main">
                      <a:solidFill>
                        <a:srgbClr val="FFFFFF"/>
                      </a:solidFill>
                    </a14:hiddenFill>
                  </a:ext>
                </a:extLst>
              </p:spPr>
            </p:pic>
          </p:grpSp>
        </p:grpSp>
      </p:grpSp>
      <p:sp>
        <p:nvSpPr>
          <p:cNvPr id="5" name="Rectangle 4"/>
          <p:cNvSpPr/>
          <p:nvPr/>
        </p:nvSpPr>
        <p:spPr>
          <a:xfrm>
            <a:off x="-906" y="-6357"/>
            <a:ext cx="12192906" cy="2462213"/>
          </a:xfrm>
          <a:prstGeom prst="rect">
            <a:avLst/>
          </a:prstGeom>
        </p:spPr>
        <p:txBody>
          <a:bodyPr wrap="square">
            <a:spAutoFit/>
          </a:bodyPr>
          <a:lstStyle/>
          <a:p>
            <a:r>
              <a:rPr lang="en-US" sz="2200" b="1" dirty="0">
                <a:latin typeface="Arial" panose="020B0604020202020204" pitchFamily="34" charset="0"/>
                <a:cs typeface="Arial" panose="020B0604020202020204" pitchFamily="34" charset="0"/>
              </a:rPr>
              <a:t>Her second patrol brought her off the coast of Makin Atoll to stage a raid to divert Japanese attention from the Solomon Islands.  Upon her arrival, she sent the troops that she was transporting ashore on </a:t>
            </a:r>
            <a:r>
              <a:rPr lang="en-US" sz="2200" b="1" dirty="0" err="1">
                <a:latin typeface="Arial" panose="020B0604020202020204" pitchFamily="34" charset="0"/>
                <a:cs typeface="Arial" panose="020B0604020202020204" pitchFamily="34" charset="0"/>
              </a:rPr>
              <a:t>Butaritari</a:t>
            </a:r>
            <a:r>
              <a:rPr lang="en-US" sz="2200" b="1" dirty="0">
                <a:latin typeface="Arial" panose="020B0604020202020204" pitchFamily="34" charset="0"/>
                <a:cs typeface="Arial" panose="020B0604020202020204" pitchFamily="34" charset="0"/>
              </a:rPr>
              <a:t> Island in rubber boats rigged with outboard motors. At 07:03, she provided gunfire support against enemy positions at </a:t>
            </a:r>
            <a:r>
              <a:rPr lang="en-US" sz="2200" b="1" dirty="0" err="1">
                <a:latin typeface="Arial" panose="020B0604020202020204" pitchFamily="34" charset="0"/>
                <a:cs typeface="Arial" panose="020B0604020202020204" pitchFamily="34" charset="0"/>
              </a:rPr>
              <a:t>Ukiangong</a:t>
            </a:r>
            <a:r>
              <a:rPr lang="en-US" sz="2200" b="1" dirty="0">
                <a:latin typeface="Arial" panose="020B0604020202020204" pitchFamily="34" charset="0"/>
                <a:cs typeface="Arial" panose="020B0604020202020204" pitchFamily="34" charset="0"/>
              </a:rPr>
              <a:t> Point on </a:t>
            </a:r>
            <a:r>
              <a:rPr lang="en-US" sz="2200" b="1" dirty="0" err="1">
                <a:latin typeface="Arial" panose="020B0604020202020204" pitchFamily="34" charset="0"/>
                <a:cs typeface="Arial" panose="020B0604020202020204" pitchFamily="34" charset="0"/>
              </a:rPr>
              <a:t>Butaritari</a:t>
            </a:r>
            <a:r>
              <a:rPr lang="en-US" sz="2200" b="1" dirty="0">
                <a:latin typeface="Arial" panose="020B0604020202020204" pitchFamily="34" charset="0"/>
                <a:cs typeface="Arial" panose="020B0604020202020204" pitchFamily="34" charset="0"/>
              </a:rPr>
              <a:t> and shelled enemy ships in the lagoon, sinking two, a troop barge and a patrol boat.  After days of battles, she loaded the surviving troops and set coarse for Pearl Harbor.</a:t>
            </a:r>
          </a:p>
        </p:txBody>
      </p:sp>
    </p:spTree>
    <p:extLst>
      <p:ext uri="{BB962C8B-B14F-4D97-AF65-F5344CB8AC3E}">
        <p14:creationId xmlns:p14="http://schemas.microsoft.com/office/powerpoint/2010/main" val="31794134"/>
      </p:ext>
    </p:extLst>
  </p:cSld>
  <p:clrMapOvr>
    <a:masterClrMapping/>
  </p:clrMapOvr>
  <mc:AlternateContent xmlns:mc="http://schemas.openxmlformats.org/markup-compatibility/2006">
    <mc:Choice xmlns:p14="http://schemas.microsoft.com/office/powerpoint/2010/main" Requires="p14">
      <p:transition spd="slow" p14:dur="35000" advTm="5000">
        <p:push dir="u"/>
      </p:transition>
    </mc:Choice>
    <mc:Fallback>
      <p:transition spd="slow" advTm="5000">
        <p:push dir="u"/>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0"/>
            <a:ext cx="12329016" cy="2308324"/>
          </a:xfrm>
          <a:prstGeom prst="rect">
            <a:avLst/>
          </a:prstGeom>
          <a:noFill/>
        </p:spPr>
        <p:txBody>
          <a:bodyPr wrap="none" rtlCol="0">
            <a:spAutoFit/>
          </a:bodyPr>
          <a:lstStyle/>
          <a:p>
            <a:r>
              <a:rPr lang="en-US" sz="2400" b="1" dirty="0" smtClean="0">
                <a:latin typeface="Arial" panose="020B0604020202020204" pitchFamily="34" charset="0"/>
                <a:cs typeface="Arial" panose="020B0604020202020204" pitchFamily="34" charset="0"/>
              </a:rPr>
              <a:t>With the end of WWII, the Navy looked to the future.  Admiral </a:t>
            </a:r>
            <a:r>
              <a:rPr lang="en-US" sz="2400" b="1" dirty="0">
                <a:latin typeface="Arial" panose="020B0604020202020204" pitchFamily="34" charset="0"/>
                <a:cs typeface="Arial" panose="020B0604020202020204" pitchFamily="34" charset="0"/>
              </a:rPr>
              <a:t>Rickover was </a:t>
            </a:r>
            <a:r>
              <a:rPr lang="en-US" sz="2400" b="1" dirty="0" smtClean="0">
                <a:latin typeface="Arial" panose="020B0604020202020204" pitchFamily="34" charset="0"/>
                <a:cs typeface="Arial" panose="020B0604020202020204" pitchFamily="34" charset="0"/>
              </a:rPr>
              <a:t/>
            </a:r>
            <a:br>
              <a:rPr lang="en-US" sz="2400" b="1" dirty="0" smtClean="0">
                <a:latin typeface="Arial" panose="020B0604020202020204" pitchFamily="34" charset="0"/>
                <a:cs typeface="Arial" panose="020B0604020202020204" pitchFamily="34" charset="0"/>
              </a:rPr>
            </a:br>
            <a:r>
              <a:rPr lang="en-US" sz="2400" b="1" dirty="0" smtClean="0">
                <a:latin typeface="Arial" panose="020B0604020202020204" pitchFamily="34" charset="0"/>
                <a:cs typeface="Arial" panose="020B0604020202020204" pitchFamily="34" charset="0"/>
              </a:rPr>
              <a:t>appointed </a:t>
            </a:r>
            <a:r>
              <a:rPr lang="en-US" sz="2400" b="1" dirty="0">
                <a:latin typeface="Arial" panose="020B0604020202020204" pitchFamily="34" charset="0"/>
                <a:cs typeface="Arial" panose="020B0604020202020204" pitchFamily="34" charset="0"/>
              </a:rPr>
              <a:t>head of a new office in the Bureau of Ships, the </a:t>
            </a:r>
            <a:r>
              <a:rPr lang="en-US" sz="2400" b="1" dirty="0" smtClean="0">
                <a:latin typeface="Arial" panose="020B0604020202020204" pitchFamily="34" charset="0"/>
                <a:cs typeface="Arial" panose="020B0604020202020204" pitchFamily="34" charset="0"/>
              </a:rPr>
              <a:t>Nuclear </a:t>
            </a:r>
            <a:r>
              <a:rPr lang="en-US" sz="2400" b="1" dirty="0">
                <a:latin typeface="Arial" panose="020B0604020202020204" pitchFamily="34" charset="0"/>
                <a:cs typeface="Arial" panose="020B0604020202020204" pitchFamily="34" charset="0"/>
              </a:rPr>
              <a:t>Power </a:t>
            </a:r>
            <a:r>
              <a:rPr lang="en-US" sz="2400" b="1" dirty="0" smtClean="0">
                <a:latin typeface="Arial" panose="020B0604020202020204" pitchFamily="34" charset="0"/>
                <a:cs typeface="Arial" panose="020B0604020202020204" pitchFamily="34" charset="0"/>
              </a:rPr>
              <a:t>Division. </a:t>
            </a:r>
          </a:p>
          <a:p>
            <a:r>
              <a:rPr lang="en-US" sz="2400" b="1" dirty="0" smtClean="0">
                <a:latin typeface="Arial" panose="020B0604020202020204" pitchFamily="34" charset="0"/>
                <a:cs typeface="Arial" panose="020B0604020202020204" pitchFamily="34" charset="0"/>
              </a:rPr>
              <a:t>It was ten (10) years, but in January, 1955, the </a:t>
            </a:r>
            <a:r>
              <a:rPr lang="en-US" sz="2400" b="1" i="1" dirty="0" smtClean="0">
                <a:latin typeface="Arial" panose="020B0604020202020204" pitchFamily="34" charset="0"/>
                <a:cs typeface="Arial" panose="020B0604020202020204" pitchFamily="34" charset="0"/>
              </a:rPr>
              <a:t>USS Nautilus (SSN571), </a:t>
            </a:r>
            <a:r>
              <a:rPr lang="en-US" sz="2400" b="1" dirty="0" smtClean="0">
                <a:latin typeface="Arial" panose="020B0604020202020204" pitchFamily="34" charset="0"/>
                <a:cs typeface="Arial" panose="020B0604020202020204" pitchFamily="34" charset="0"/>
              </a:rPr>
              <a:t>the </a:t>
            </a:r>
            <a:br>
              <a:rPr lang="en-US" sz="2400" b="1" dirty="0" smtClean="0">
                <a:latin typeface="Arial" panose="020B0604020202020204" pitchFamily="34" charset="0"/>
                <a:cs typeface="Arial" panose="020B0604020202020204" pitchFamily="34" charset="0"/>
              </a:rPr>
            </a:br>
            <a:r>
              <a:rPr lang="en-US" sz="2400" b="1" dirty="0" smtClean="0">
                <a:latin typeface="Arial" panose="020B0604020202020204" pitchFamily="34" charset="0"/>
                <a:cs typeface="Arial" panose="020B0604020202020204" pitchFamily="34" charset="0"/>
              </a:rPr>
              <a:t>U.S. Navy’s first nuclear powered submarine cast away from the pier in </a:t>
            </a:r>
            <a:br>
              <a:rPr lang="en-US" sz="2400" b="1" dirty="0" smtClean="0">
                <a:latin typeface="Arial" panose="020B0604020202020204" pitchFamily="34" charset="0"/>
                <a:cs typeface="Arial" panose="020B0604020202020204" pitchFamily="34" charset="0"/>
              </a:rPr>
            </a:br>
            <a:r>
              <a:rPr lang="en-US" sz="2400" b="1" dirty="0" smtClean="0">
                <a:latin typeface="Arial" panose="020B0604020202020204" pitchFamily="34" charset="0"/>
                <a:cs typeface="Arial" panose="020B0604020202020204" pitchFamily="34" charset="0"/>
              </a:rPr>
              <a:t>New London, Connecticut to go on it’s maiden voyage to Puerto Rico, 1,200 </a:t>
            </a:r>
          </a:p>
          <a:p>
            <a:r>
              <a:rPr lang="en-US" sz="2400" b="1" dirty="0" smtClean="0">
                <a:latin typeface="Arial" panose="020B0604020202020204" pitchFamily="34" charset="0"/>
                <a:cs typeface="Arial" panose="020B0604020202020204" pitchFamily="34" charset="0"/>
              </a:rPr>
              <a:t>nautical miles away, completing the trip in 90 hours.</a:t>
            </a:r>
          </a:p>
        </p:txBody>
      </p:sp>
      <p:pic>
        <p:nvPicPr>
          <p:cNvPr id="1028" name="Picture 4" descr="https://www.nationalww2museum.org/sites/default/files/2020-05/Nautilus%20trials.jpg"/>
          <p:cNvPicPr>
            <a:picLocks noChangeAspect="1" noChangeArrowheads="1"/>
          </p:cNvPicPr>
          <p:nvPr/>
        </p:nvPicPr>
        <p:blipFill rotWithShape="1">
          <a:blip r:embed="rId2">
            <a:extLst>
              <a:ext uri="{28A0092B-C50C-407E-A947-70E740481C1C}">
                <a14:useLocalDpi xmlns:a14="http://schemas.microsoft.com/office/drawing/2010/main" val="0"/>
              </a:ext>
            </a:extLst>
          </a:blip>
          <a:srcRect t="14744" b="22426"/>
          <a:stretch/>
        </p:blipFill>
        <p:spPr bwMode="auto">
          <a:xfrm>
            <a:off x="848004" y="2308325"/>
            <a:ext cx="9641544" cy="45434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3845583"/>
      </p:ext>
    </p:extLst>
  </p:cSld>
  <p:clrMapOvr>
    <a:masterClrMapping/>
  </p:clrMapOvr>
  <mc:AlternateContent xmlns:mc="http://schemas.openxmlformats.org/markup-compatibility/2006">
    <mc:Choice xmlns:p14="http://schemas.microsoft.com/office/powerpoint/2010/main" Requires="p14">
      <p:transition spd="slow" p14:dur="20000" advTm="5000">
        <p:push dir="u"/>
      </p:transition>
    </mc:Choice>
    <mc:Fallback>
      <p:transition spd="slow" advTm="5000">
        <p:push dir="u"/>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15649" y="1390389"/>
            <a:ext cx="184731" cy="446276"/>
          </a:xfrm>
          <a:prstGeom prst="rect">
            <a:avLst/>
          </a:prstGeom>
          <a:noFill/>
        </p:spPr>
        <p:txBody>
          <a:bodyPr wrap="none" rtlCol="0">
            <a:spAutoFit/>
          </a:bodyPr>
          <a:lstStyle/>
          <a:p>
            <a:endParaRPr lang="en-US" sz="2300" dirty="0"/>
          </a:p>
        </p:txBody>
      </p:sp>
      <p:sp>
        <p:nvSpPr>
          <p:cNvPr id="6" name="TextBox 5"/>
          <p:cNvSpPr txBox="1"/>
          <p:nvPr/>
        </p:nvSpPr>
        <p:spPr>
          <a:xfrm>
            <a:off x="0" y="37578"/>
            <a:ext cx="12100142" cy="4154984"/>
          </a:xfrm>
          <a:prstGeom prst="rect">
            <a:avLst/>
          </a:prstGeom>
          <a:noFill/>
        </p:spPr>
        <p:txBody>
          <a:bodyPr wrap="square" rtlCol="0">
            <a:spAutoFit/>
          </a:bodyPr>
          <a:lstStyle/>
          <a:p>
            <a:r>
              <a:rPr lang="en-US" sz="2400" b="1" dirty="0" smtClean="0"/>
              <a:t>With the successful completion of the </a:t>
            </a:r>
            <a:r>
              <a:rPr lang="en-US" sz="2400" b="1" i="1" dirty="0" err="1" smtClean="0"/>
              <a:t>Nautulis</a:t>
            </a:r>
            <a:r>
              <a:rPr lang="en-US" sz="2400" b="1" dirty="0" smtClean="0"/>
              <a:t>’ maiden voyage as well as her successful voyages </a:t>
            </a:r>
            <a:r>
              <a:rPr lang="en-US" sz="2400" b="1" dirty="0"/>
              <a:t>u</a:t>
            </a:r>
            <a:r>
              <a:rPr lang="en-US" sz="2400" b="1" dirty="0" smtClean="0"/>
              <a:t>nder the North Pole, the Navy marched forward to continue to expand their fleet.  To date, the Navy has accepted 16 different classes of nuclear powered submarines ranging from fast attack submarines to ballistic missile submarines to guided missile submarines.  Construction of those submarines was not casualty free. </a:t>
            </a:r>
            <a:r>
              <a:rPr lang="en-US" sz="2400" b="1" dirty="0"/>
              <a:t>On April 10, 1963, the nuclear submarine </a:t>
            </a:r>
            <a:r>
              <a:rPr lang="en-US" sz="2400" b="1" i="1" dirty="0"/>
              <a:t>USS Thresher</a:t>
            </a:r>
            <a:r>
              <a:rPr lang="en-US" sz="2400" b="1" dirty="0"/>
              <a:t> was lost during deep-dive sea trials, claiming the lives of 129 crew members. Investigations concluded the disaster was likely caused by the failure of a salt-water piping joint. In response, the Navy created </a:t>
            </a:r>
            <a:r>
              <a:rPr lang="en-US" sz="2400" b="1" dirty="0" smtClean="0"/>
              <a:t>the Submarine Safety (SUBSAFE) Program </a:t>
            </a:r>
            <a:r>
              <a:rPr lang="en-US" sz="2400" b="1" dirty="0"/>
              <a:t>to apply extreme rigor in the design, material selection, fabrication, and testing of critical systems</a:t>
            </a:r>
            <a:r>
              <a:rPr lang="en-US" sz="2400" dirty="0" smtClean="0"/>
              <a:t>. </a:t>
            </a:r>
            <a:endParaRPr lang="en-US" sz="2400" b="1" dirty="0"/>
          </a:p>
        </p:txBody>
      </p:sp>
      <p:pic>
        <p:nvPicPr>
          <p:cNvPr id="2054" name="Picture 6" descr="https://www.gdeb.com/about/oursubmarines/gallery/688/photos/thumbs/lajolla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8146" y="4217837"/>
            <a:ext cx="2479370" cy="1983500"/>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https://www.gdeb.com/about/oursubmarines/gallery/ohio/photos/thumbs/01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2437" y="4231317"/>
            <a:ext cx="2462520" cy="1970019"/>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https://www.gdeb.com/about/oursubmarines/gallery/seawolf/photos/thumbs/16.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05980" y="4276352"/>
            <a:ext cx="2887476" cy="1924984"/>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https://www.gdeb.com/about/oursubmarines/gallery/virginia/photos/thumbs/001_(u)_792rollout.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84478" y="4276352"/>
            <a:ext cx="2601327" cy="1924984"/>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291925" y="6212910"/>
            <a:ext cx="2676759" cy="646331"/>
          </a:xfrm>
          <a:prstGeom prst="rect">
            <a:avLst/>
          </a:prstGeom>
          <a:noFill/>
        </p:spPr>
        <p:txBody>
          <a:bodyPr wrap="none" rtlCol="0">
            <a:spAutoFit/>
          </a:bodyPr>
          <a:lstStyle/>
          <a:p>
            <a:pPr algn="ctr"/>
            <a:r>
              <a:rPr lang="en-US" b="1" dirty="0" smtClean="0"/>
              <a:t>Los Angles Class</a:t>
            </a:r>
          </a:p>
          <a:p>
            <a:pPr algn="ctr"/>
            <a:r>
              <a:rPr lang="en-US" b="1" dirty="0" smtClean="0"/>
              <a:t>Fast Attack Submarine</a:t>
            </a:r>
            <a:endParaRPr lang="en-US" b="1" dirty="0"/>
          </a:p>
        </p:txBody>
      </p:sp>
      <p:sp>
        <p:nvSpPr>
          <p:cNvPr id="14" name="TextBox 13"/>
          <p:cNvSpPr txBox="1"/>
          <p:nvPr/>
        </p:nvSpPr>
        <p:spPr>
          <a:xfrm>
            <a:off x="3010622" y="6227565"/>
            <a:ext cx="2326279" cy="646331"/>
          </a:xfrm>
          <a:prstGeom prst="rect">
            <a:avLst/>
          </a:prstGeom>
          <a:noFill/>
        </p:spPr>
        <p:txBody>
          <a:bodyPr wrap="none" rtlCol="0">
            <a:spAutoFit/>
          </a:bodyPr>
          <a:lstStyle/>
          <a:p>
            <a:pPr algn="ctr"/>
            <a:r>
              <a:rPr lang="en-US" b="1" dirty="0" smtClean="0"/>
              <a:t>Trident Class</a:t>
            </a:r>
          </a:p>
          <a:p>
            <a:pPr algn="ctr"/>
            <a:r>
              <a:rPr lang="en-US" b="1" dirty="0" smtClean="0"/>
              <a:t>Ballistic Submarine</a:t>
            </a:r>
            <a:endParaRPr lang="en-US" b="1" dirty="0"/>
          </a:p>
        </p:txBody>
      </p:sp>
      <p:sp>
        <p:nvSpPr>
          <p:cNvPr id="15" name="TextBox 14"/>
          <p:cNvSpPr txBox="1"/>
          <p:nvPr/>
        </p:nvSpPr>
        <p:spPr>
          <a:xfrm>
            <a:off x="6181530" y="6190939"/>
            <a:ext cx="1736374" cy="646331"/>
          </a:xfrm>
          <a:prstGeom prst="rect">
            <a:avLst/>
          </a:prstGeom>
          <a:noFill/>
        </p:spPr>
        <p:txBody>
          <a:bodyPr wrap="none" rtlCol="0">
            <a:spAutoFit/>
          </a:bodyPr>
          <a:lstStyle/>
          <a:p>
            <a:pPr algn="ctr"/>
            <a:r>
              <a:rPr lang="en-US" b="1" dirty="0" err="1" smtClean="0"/>
              <a:t>Seawolf</a:t>
            </a:r>
            <a:r>
              <a:rPr lang="en-US" b="1" dirty="0" smtClean="0"/>
              <a:t> Class</a:t>
            </a:r>
          </a:p>
          <a:p>
            <a:pPr algn="ctr"/>
            <a:r>
              <a:rPr lang="en-US" b="1" dirty="0" smtClean="0"/>
              <a:t>Submarine</a:t>
            </a:r>
            <a:endParaRPr lang="en-US" b="1" dirty="0"/>
          </a:p>
        </p:txBody>
      </p:sp>
      <p:sp>
        <p:nvSpPr>
          <p:cNvPr id="16" name="TextBox 15"/>
          <p:cNvSpPr txBox="1"/>
          <p:nvPr/>
        </p:nvSpPr>
        <p:spPr>
          <a:xfrm>
            <a:off x="8599036" y="6190938"/>
            <a:ext cx="2676759" cy="646331"/>
          </a:xfrm>
          <a:prstGeom prst="rect">
            <a:avLst/>
          </a:prstGeom>
          <a:noFill/>
        </p:spPr>
        <p:txBody>
          <a:bodyPr wrap="none" rtlCol="0">
            <a:spAutoFit/>
          </a:bodyPr>
          <a:lstStyle/>
          <a:p>
            <a:pPr algn="ctr"/>
            <a:r>
              <a:rPr lang="en-US" b="1" dirty="0" smtClean="0"/>
              <a:t>Virginia Class</a:t>
            </a:r>
          </a:p>
          <a:p>
            <a:pPr algn="ctr"/>
            <a:r>
              <a:rPr lang="en-US" b="1" dirty="0" smtClean="0"/>
              <a:t>Fast Attack Submarine</a:t>
            </a:r>
            <a:endParaRPr lang="en-US" b="1" dirty="0"/>
          </a:p>
        </p:txBody>
      </p:sp>
    </p:spTree>
    <p:extLst>
      <p:ext uri="{BB962C8B-B14F-4D97-AF65-F5344CB8AC3E}">
        <p14:creationId xmlns:p14="http://schemas.microsoft.com/office/powerpoint/2010/main" val="3366069834"/>
      </p:ext>
    </p:extLst>
  </p:cSld>
  <p:clrMapOvr>
    <a:masterClrMapping/>
  </p:clrMapOvr>
  <mc:AlternateContent xmlns:mc="http://schemas.openxmlformats.org/markup-compatibility/2006">
    <mc:Choice xmlns:p14="http://schemas.microsoft.com/office/powerpoint/2010/main" Requires="p14">
      <p:transition spd="slow" p14:dur="50000" advTm="5000">
        <p:push dir="u"/>
      </p:transition>
    </mc:Choice>
    <mc:Fallback>
      <p:transition spd="slow" advTm="5000">
        <p:push dir="u"/>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590</TotalTime>
  <Words>817</Words>
  <Application>Microsoft Office PowerPoint</Application>
  <PresentationFormat>Widescreen</PresentationFormat>
  <Paragraphs>59</Paragraphs>
  <Slides>8</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8</vt:i4>
      </vt:variant>
    </vt:vector>
  </HeadingPairs>
  <TitlesOfParts>
    <vt:vector size="10" baseType="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denekng01</dc:creator>
  <cp:lastModifiedBy>denekng01</cp:lastModifiedBy>
  <cp:revision>37</cp:revision>
  <dcterms:created xsi:type="dcterms:W3CDTF">2026-05-24T20:09:21Z</dcterms:created>
  <dcterms:modified xsi:type="dcterms:W3CDTF">2026-05-25T18:34:06Z</dcterms:modified>
</cp:coreProperties>
</file>