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56" d="100"/>
          <a:sy n="56" d="100"/>
        </p:scale>
        <p:origin x="10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84C08F-D901-4EA7-9EA3-DA575B90100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191600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4C08F-D901-4EA7-9EA3-DA575B90100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326730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4C08F-D901-4EA7-9EA3-DA575B90100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214584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4C08F-D901-4EA7-9EA3-DA575B90100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312911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84C08F-D901-4EA7-9EA3-DA575B90100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46248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84C08F-D901-4EA7-9EA3-DA575B901006}"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311879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84C08F-D901-4EA7-9EA3-DA575B901006}"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410164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4C08F-D901-4EA7-9EA3-DA575B901006}"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293590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4C08F-D901-4EA7-9EA3-DA575B901006}"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162897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84C08F-D901-4EA7-9EA3-DA575B901006}"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31727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84C08F-D901-4EA7-9EA3-DA575B901006}"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A297-C6A8-42E9-A84D-0A230489CC40}" type="slidenum">
              <a:rPr lang="en-US" smtClean="0"/>
              <a:t>‹#›</a:t>
            </a:fld>
            <a:endParaRPr lang="en-US"/>
          </a:p>
        </p:txBody>
      </p:sp>
    </p:spTree>
    <p:extLst>
      <p:ext uri="{BB962C8B-B14F-4D97-AF65-F5344CB8AC3E}">
        <p14:creationId xmlns:p14="http://schemas.microsoft.com/office/powerpoint/2010/main" val="388405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4C08F-D901-4EA7-9EA3-DA575B901006}" type="datetimeFigureOut">
              <a:rPr lang="en-US" smtClean="0"/>
              <a:t>7/3/2026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8A297-C6A8-42E9-A84D-0A230489CC40}" type="slidenum">
              <a:rPr lang="en-US" smtClean="0"/>
              <a:t>‹#›</a:t>
            </a:fld>
            <a:endParaRPr lang="en-US"/>
          </a:p>
        </p:txBody>
      </p:sp>
    </p:spTree>
    <p:extLst>
      <p:ext uri="{BB962C8B-B14F-4D97-AF65-F5344CB8AC3E}">
        <p14:creationId xmlns:p14="http://schemas.microsoft.com/office/powerpoint/2010/main" val="345765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diers ride horses in the Dari-a-Souf Valley in Afghanistan."/>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31625"/>
          <a:stretch/>
        </p:blipFill>
        <p:spPr bwMode="auto">
          <a:xfrm>
            <a:off x="17551" y="0"/>
            <a:ext cx="12236422" cy="7021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5237" y="2926080"/>
            <a:ext cx="9097234" cy="1754326"/>
          </a:xfrm>
          <a:prstGeom prst="rect">
            <a:avLst/>
          </a:prstGeom>
          <a:noFill/>
        </p:spPr>
        <p:txBody>
          <a:bodyPr wrap="none" rtlCol="0">
            <a:spAutoFit/>
          </a:bodyPr>
          <a:lstStyle/>
          <a:p>
            <a:r>
              <a:rPr lang="en-US" sz="5400" b="1" dirty="0" smtClean="0">
                <a:latin typeface="Arial" panose="020B0604020202020204" pitchFamily="34" charset="0"/>
                <a:cs typeface="Arial" panose="020B0604020202020204" pitchFamily="34" charset="0"/>
              </a:rPr>
              <a:t>US INVOLVEMENT ON </a:t>
            </a:r>
            <a:r>
              <a:rPr lang="en-US" sz="5400" b="1" dirty="0" smtClean="0">
                <a:latin typeface="Arial" panose="020B0604020202020204" pitchFamily="34" charset="0"/>
                <a:cs typeface="Arial" panose="020B0604020202020204" pitchFamily="34" charset="0"/>
              </a:rPr>
              <a:t>THE</a:t>
            </a:r>
          </a:p>
          <a:p>
            <a:pPr algn="ctr"/>
            <a:r>
              <a:rPr lang="en-US" sz="5400" b="1" dirty="0" smtClean="0">
                <a:latin typeface="Arial" panose="020B0604020202020204" pitchFamily="34" charset="0"/>
                <a:cs typeface="Arial" panose="020B0604020202020204" pitchFamily="34" charset="0"/>
              </a:rPr>
              <a:t> </a:t>
            </a:r>
            <a:r>
              <a:rPr lang="en-US" sz="5400" b="1" dirty="0" smtClean="0">
                <a:latin typeface="Arial" panose="020B0604020202020204" pitchFamily="34" charset="0"/>
                <a:cs typeface="Arial" panose="020B0604020202020204" pitchFamily="34" charset="0"/>
              </a:rPr>
              <a:t>AFGANISTAN WAR</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905952"/>
      </p:ext>
    </p:extLst>
  </p:cSld>
  <p:clrMapOvr>
    <a:masterClrMapping/>
  </p:clrMapOvr>
  <p:transition spd="slow" advTm="3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11713779" cy="7478970"/>
          </a:xfrm>
          <a:prstGeom prst="rect">
            <a:avLst/>
          </a:prstGeom>
          <a:noFill/>
        </p:spPr>
        <p:txBody>
          <a:bodyPr wrap="square" rtlCol="0">
            <a:spAutoFit/>
          </a:bodyPr>
          <a:lstStyle/>
          <a:p>
            <a:r>
              <a:rPr lang="en-US" sz="3100" b="1" dirty="0" smtClean="0">
                <a:latin typeface="Arial" panose="020B0604020202020204" pitchFamily="34" charset="0"/>
                <a:cs typeface="Arial" panose="020B0604020202020204" pitchFamily="34" charset="0"/>
              </a:rPr>
              <a:t>The US led a coalition to invade Afghanistan to topple the</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Taliban and combat al-Qaeda.  The initial invasion started </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on October 7,2001, using heavy airstrikes as well as ground support from anti-Taliban Northern Alliance.  Known as Operation Enduring Freedom, this phase of the war led to the quick collapse of the Taliban.</a:t>
            </a:r>
          </a:p>
          <a:p>
            <a:r>
              <a:rPr lang="en-US" sz="3100" b="1" dirty="0" smtClean="0">
                <a:latin typeface="Arial" panose="020B0604020202020204" pitchFamily="34" charset="0"/>
                <a:cs typeface="Arial" panose="020B0604020202020204" pitchFamily="34" charset="0"/>
              </a:rPr>
              <a:t>The next phase was the Battle of Tora Bora from November 30, to December 17, 2001.  This was a major military engagement targeting a cave complex in the White Mountains where Osama bin Laden was believed to be hiding along with Taliban and al-Qaeda troops.  It is believed that bin Laden escaped by crossing the Pakistani border around the 15</a:t>
            </a:r>
            <a:r>
              <a:rPr lang="en-US" sz="3100" b="1" baseline="30000" dirty="0" smtClean="0">
                <a:latin typeface="Arial" panose="020B0604020202020204" pitchFamily="34" charset="0"/>
                <a:cs typeface="Arial" panose="020B0604020202020204" pitchFamily="34" charset="0"/>
              </a:rPr>
              <a:t>th</a:t>
            </a:r>
            <a:r>
              <a:rPr lang="en-US" sz="3100" b="1" dirty="0" smtClean="0">
                <a:latin typeface="Arial" panose="020B0604020202020204" pitchFamily="34" charset="0"/>
                <a:cs typeface="Arial" panose="020B0604020202020204" pitchFamily="34" charset="0"/>
              </a:rPr>
              <a:t> of December.  That was the last the US new of his where </a:t>
            </a:r>
            <a:r>
              <a:rPr lang="en-US" sz="3100" b="1" dirty="0" err="1" smtClean="0">
                <a:latin typeface="Arial" panose="020B0604020202020204" pitchFamily="34" charset="0"/>
                <a:cs typeface="Arial" panose="020B0604020202020204" pitchFamily="34" charset="0"/>
              </a:rPr>
              <a:t>abouts</a:t>
            </a:r>
            <a:r>
              <a:rPr lang="en-US" sz="3100" b="1" dirty="0" smtClean="0">
                <a:latin typeface="Arial" panose="020B0604020202020204" pitchFamily="34" charset="0"/>
                <a:cs typeface="Arial" panose="020B0604020202020204" pitchFamily="34" charset="0"/>
              </a:rPr>
              <a:t>.</a:t>
            </a:r>
          </a:p>
          <a:p>
            <a:endParaRPr 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422628"/>
      </p:ext>
    </p:extLst>
  </p:cSld>
  <p:clrMapOvr>
    <a:masterClrMapping/>
  </p:clrMapOvr>
  <mc:AlternateContent xmlns:mc="http://schemas.openxmlformats.org/markup-compatibility/2006">
    <mc:Choice xmlns:p14="http://schemas.microsoft.com/office/powerpoint/2010/main" Requires="p14">
      <p:transition spd="slow" p14:dur="45000" advTm="5000">
        <p:push dir="u"/>
      </p:transition>
    </mc:Choice>
    <mc:Fallback>
      <p:transition spd="slow" advTm="5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
            <a:ext cx="12192000" cy="600164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Operation Anaconda (March 2002) was the first major ground assault and largest operation since Tora Bora.  Nearly 2,00 US troops and 1,000 Afghan militia fighters battled hundreds of al-Qaeda and Taliban militants in the Shah-</a:t>
            </a:r>
            <a:r>
              <a:rPr lang="en-US" sz="3200" b="1" dirty="0" err="1" smtClean="0">
                <a:latin typeface="Arial" panose="020B0604020202020204" pitchFamily="34" charset="0"/>
                <a:cs typeface="Arial" panose="020B0604020202020204" pitchFamily="34" charset="0"/>
              </a:rPr>
              <a:t>i</a:t>
            </a:r>
            <a:r>
              <a:rPr lang="en-US" sz="3200" b="1" dirty="0" smtClean="0">
                <a:latin typeface="Arial" panose="020B0604020202020204" pitchFamily="34" charset="0"/>
                <a:cs typeface="Arial" panose="020B0604020202020204" pitchFamily="34" charset="0"/>
              </a:rPr>
              <a:t>-</a:t>
            </a:r>
            <a:r>
              <a:rPr lang="en-US" sz="3200" b="1" dirty="0" err="1" smtClean="0">
                <a:latin typeface="Arial" panose="020B0604020202020204" pitchFamily="34" charset="0"/>
                <a:cs typeface="Arial" panose="020B0604020202020204" pitchFamily="34" charset="0"/>
              </a:rPr>
              <a:t>Kot</a:t>
            </a:r>
            <a:r>
              <a:rPr lang="en-US" sz="3200" b="1" dirty="0" smtClean="0">
                <a:latin typeface="Arial" panose="020B0604020202020204" pitchFamily="34" charset="0"/>
                <a:cs typeface="Arial" panose="020B0604020202020204" pitchFamily="34" charset="0"/>
              </a:rPr>
              <a:t> Valley.  During a 24-hour long battle, a handful of US soldiers killed hundreds of al-Qaeda fighters while repelling waves of heavily armed </a:t>
            </a:r>
            <a:r>
              <a:rPr lang="en-US" sz="3200" b="1" dirty="0" err="1" smtClean="0">
                <a:latin typeface="Arial" panose="020B0604020202020204" pitchFamily="34" charset="0"/>
                <a:cs typeface="Arial" panose="020B0604020202020204" pitchFamily="34" charset="0"/>
              </a:rPr>
              <a:t>mujahideen</a:t>
            </a:r>
            <a:r>
              <a:rPr lang="en-US" sz="3200" b="1" dirty="0" smtClean="0">
                <a:latin typeface="Arial" panose="020B0604020202020204" pitchFamily="34" charset="0"/>
                <a:cs typeface="Arial" panose="020B0604020202020204" pitchFamily="34" charset="0"/>
              </a:rPr>
              <a:t> trying to overrun an isolated hilltop position in the </a:t>
            </a:r>
            <a:r>
              <a:rPr lang="en-US" sz="3200" b="1" dirty="0" err="1" smtClean="0">
                <a:latin typeface="Arial" panose="020B0604020202020204" pitchFamily="34" charset="0"/>
                <a:cs typeface="Arial" panose="020B0604020202020204" pitchFamily="34" charset="0"/>
              </a:rPr>
              <a:t>Arma</a:t>
            </a:r>
            <a:r>
              <a:rPr lang="en-US" sz="3200" b="1" dirty="0" smtClean="0">
                <a:latin typeface="Arial" panose="020B0604020202020204" pitchFamily="34" charset="0"/>
                <a:cs typeface="Arial" panose="020B0604020202020204" pitchFamily="34" charset="0"/>
              </a:rPr>
              <a:t> Mountains of the southeastern Afghanistan.</a:t>
            </a:r>
          </a:p>
          <a:p>
            <a:r>
              <a:rPr lang="en-US" sz="3200" b="1" dirty="0" smtClean="0">
                <a:latin typeface="Arial" panose="020B0604020202020204" pitchFamily="34" charset="0"/>
                <a:cs typeface="Arial" panose="020B0604020202020204" pitchFamily="34" charset="0"/>
              </a:rPr>
              <a:t>In 2007, Operation Achilles, a major NATO-led offensive in the Helmand Province targeted Taliban insurgents to improve regional governance and security. </a:t>
            </a:r>
          </a:p>
        </p:txBody>
      </p:sp>
    </p:spTree>
    <p:extLst>
      <p:ext uri="{BB962C8B-B14F-4D97-AF65-F5344CB8AC3E}">
        <p14:creationId xmlns:p14="http://schemas.microsoft.com/office/powerpoint/2010/main" val="3757058531"/>
      </p:ext>
    </p:extLst>
  </p:cSld>
  <p:clrMapOvr>
    <a:masterClrMapping/>
  </p:clrMapOvr>
  <mc:AlternateContent xmlns:mc="http://schemas.openxmlformats.org/markup-compatibility/2006">
    <mc:Choice xmlns:p14="http://schemas.microsoft.com/office/powerpoint/2010/main" Requires="p14">
      <p:transition spd="slow" p14:dur="45000" advTm="5000">
        <p:push dir="u"/>
      </p:transition>
    </mc:Choice>
    <mc:Fallback>
      <p:transition spd="slow" advTm="5000">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502920"/>
            <a:ext cx="184731" cy="369332"/>
          </a:xfrm>
          <a:prstGeom prst="rect">
            <a:avLst/>
          </a:prstGeom>
          <a:noFill/>
        </p:spPr>
        <p:txBody>
          <a:bodyPr wrap="none" rtlCol="0">
            <a:spAutoFit/>
          </a:bodyPr>
          <a:lstStyle/>
          <a:p>
            <a:endParaRPr lang="en-US" b="1" dirty="0" smtClean="0">
              <a:latin typeface="Arial" panose="020B0604020202020204" pitchFamily="34" charset="0"/>
              <a:cs typeface="Arial" panose="020B0604020202020204" pitchFamily="34" charset="0"/>
            </a:endParaRPr>
          </a:p>
        </p:txBody>
      </p:sp>
      <p:sp>
        <p:nvSpPr>
          <p:cNvPr id="5" name="TextBox 4"/>
          <p:cNvSpPr txBox="1"/>
          <p:nvPr/>
        </p:nvSpPr>
        <p:spPr>
          <a:xfrm>
            <a:off x="0" y="0"/>
            <a:ext cx="12192000" cy="7571303"/>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To stabilize a deteriorating situation in Afghanistan, President </a:t>
            </a:r>
            <a:r>
              <a:rPr lang="en-US" sz="3600" b="1" dirty="0" smtClean="0">
                <a:latin typeface="Arial" panose="020B0604020202020204" pitchFamily="34" charset="0"/>
                <a:cs typeface="Arial" panose="020B0604020202020204" pitchFamily="34" charset="0"/>
              </a:rPr>
              <a:t>Obama issued orders to add an additional 17,000 troops to the 36,000 troops already stationed there.  By 2011, US troops reached a peak of 110,000. </a:t>
            </a:r>
            <a:r>
              <a:rPr lang="en-US" sz="3600" b="1" dirty="0">
                <a:latin typeface="Arial" panose="020B0604020202020204" pitchFamily="34" charset="0"/>
                <a:cs typeface="Arial" panose="020B0604020202020204" pitchFamily="34" charset="0"/>
              </a:rPr>
              <a:t>In November 2010, NATO countries agreed to a transition of power to local Afghan security forces by the end of 2014, and, on May 2, 2011, following 10-year manhunt, U.S. Navy </a:t>
            </a:r>
            <a:r>
              <a:rPr lang="en-US" sz="3600" b="1" dirty="0" smtClean="0">
                <a:latin typeface="Arial" panose="020B0604020202020204" pitchFamily="34" charset="0"/>
                <a:cs typeface="Arial" panose="020B0604020202020204" pitchFamily="34" charset="0"/>
              </a:rPr>
              <a:t>SEALs located and killed bin Laden </a:t>
            </a:r>
            <a:r>
              <a:rPr lang="en-US" sz="3600" b="1" dirty="0">
                <a:latin typeface="Arial" panose="020B0604020202020204" pitchFamily="34" charset="0"/>
                <a:cs typeface="Arial" panose="020B0604020202020204" pitchFamily="34" charset="0"/>
              </a:rPr>
              <a:t>in Pakistan</a:t>
            </a:r>
            <a:r>
              <a:rPr lang="en-US" sz="3600" b="1" dirty="0" smtClean="0">
                <a:latin typeface="Arial" panose="020B0604020202020204" pitchFamily="34" charset="0"/>
                <a:cs typeface="Arial" panose="020B0604020202020204" pitchFamily="34" charset="0"/>
              </a:rPr>
              <a:t>.</a:t>
            </a:r>
          </a:p>
          <a:p>
            <a:r>
              <a:rPr lang="en-US" sz="3600" b="1" dirty="0">
                <a:latin typeface="Arial" panose="020B0604020202020204" pitchFamily="34" charset="0"/>
                <a:cs typeface="Arial" panose="020B0604020202020204" pitchFamily="34" charset="0"/>
              </a:rPr>
              <a:t>Following bin Laden's death, a decade into the war and facing calls from both lawmakers and the public to end the war, Obama released a plan to withdraw 33,000 U.S. troops by summer 2012, and all troops by 2014. </a:t>
            </a:r>
          </a:p>
          <a:p>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01914"/>
      </p:ext>
    </p:extLst>
  </p:cSld>
  <p:clrMapOvr>
    <a:masterClrMapping/>
  </p:clrMapOvr>
  <mc:AlternateContent xmlns:mc="http://schemas.openxmlformats.org/markup-compatibility/2006">
    <mc:Choice xmlns:p14="http://schemas.microsoft.com/office/powerpoint/2010/main" Requires="p14">
      <p:transition spd="slow" p14:dur="45000" advTm="5000">
        <p:push dir="u"/>
      </p:transition>
    </mc:Choice>
    <mc:Fallback>
      <p:transition spd="slow" advTm="5000">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In 2015, the Taliban continued to increase its attacks,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bombing </a:t>
            </a:r>
            <a:r>
              <a:rPr lang="en-US" sz="3600" b="1" dirty="0">
                <a:latin typeface="Arial" panose="020B0604020202020204" pitchFamily="34" charset="0"/>
                <a:cs typeface="Arial" panose="020B0604020202020204" pitchFamily="34" charset="0"/>
              </a:rPr>
              <a:t>the parliament building and airport in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Kabul </a:t>
            </a:r>
            <a:r>
              <a:rPr lang="en-US" sz="3600" b="1" dirty="0">
                <a:latin typeface="Arial" panose="020B0604020202020204" pitchFamily="34" charset="0"/>
                <a:cs typeface="Arial" panose="020B0604020202020204" pitchFamily="34" charset="0"/>
              </a:rPr>
              <a:t>and carrying out multiple suicide bombings</a:t>
            </a:r>
            <a:r>
              <a:rPr lang="en-US" sz="3600" b="1" dirty="0" smtClean="0">
                <a:latin typeface="Arial" panose="020B0604020202020204" pitchFamily="34" charset="0"/>
                <a:cs typeface="Arial" panose="020B0604020202020204" pitchFamily="34" charset="0"/>
              </a:rPr>
              <a:t>.</a:t>
            </a:r>
          </a:p>
          <a:p>
            <a:r>
              <a:rPr lang="en-US" sz="3600" b="1" dirty="0">
                <a:latin typeface="Arial" panose="020B0604020202020204" pitchFamily="34" charset="0"/>
                <a:cs typeface="Arial" panose="020B0604020202020204" pitchFamily="34" charset="0"/>
              </a:rPr>
              <a:t>In August 2017, Trump delivered a speech to American troops vowing "we will fight to win" in Afghanistan. "America's enemies must never know our plans, or believe they can wait us out," he said. "I will not say when we are going to attack, but attack we will</a:t>
            </a:r>
            <a:r>
              <a:rPr lang="en-US" sz="3600" b="1" dirty="0" smtClean="0">
                <a:latin typeface="Arial" panose="020B0604020202020204" pitchFamily="34" charset="0"/>
                <a:cs typeface="Arial" panose="020B0604020202020204" pitchFamily="34" charset="0"/>
              </a:rPr>
              <a:t>.“</a:t>
            </a:r>
          </a:p>
          <a:p>
            <a:r>
              <a:rPr lang="en-US" sz="3600" b="1" dirty="0" smtClean="0">
                <a:latin typeface="Arial" panose="020B0604020202020204" pitchFamily="34" charset="0"/>
                <a:cs typeface="Arial" panose="020B0604020202020204" pitchFamily="34" charset="0"/>
              </a:rPr>
              <a:t>The </a:t>
            </a:r>
            <a:r>
              <a:rPr lang="en-US" sz="3600" b="1" dirty="0">
                <a:latin typeface="Arial" panose="020B0604020202020204" pitchFamily="34" charset="0"/>
                <a:cs typeface="Arial" panose="020B0604020202020204" pitchFamily="34" charset="0"/>
              </a:rPr>
              <a:t>United States and Taliban signed a peace agreement on February 29, 2020, although Taliban attacks against Afghan forces continued, as did American airstrikes. </a:t>
            </a:r>
            <a:endParaRPr lang="en-US" sz="3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582143"/>
      </p:ext>
    </p:extLst>
  </p:cSld>
  <p:clrMapOvr>
    <a:masterClrMapping/>
  </p:clrMapOvr>
  <mc:AlternateContent xmlns:mc="http://schemas.openxmlformats.org/markup-compatibility/2006">
    <mc:Choice xmlns:p14="http://schemas.microsoft.com/office/powerpoint/2010/main" Requires="p14">
      <p:transition spd="slow" p14:dur="45000" advTm="5000"/>
    </mc:Choice>
    <mc:Fallback>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In September 2020, members of the Afghan government met with the Taliban to resume peace talks and in </a:t>
            </a:r>
            <a:r>
              <a:rPr lang="en-US" sz="3600" b="1" dirty="0" smtClean="0">
                <a:latin typeface="Arial" panose="020B0604020202020204" pitchFamily="34" charset="0"/>
                <a:cs typeface="Arial" panose="020B0604020202020204" pitchFamily="34" charset="0"/>
              </a:rPr>
              <a:t>November, </a:t>
            </a:r>
            <a:r>
              <a:rPr lang="en-US" sz="3600" b="1" dirty="0">
                <a:latin typeface="Arial" panose="020B0604020202020204" pitchFamily="34" charset="0"/>
                <a:cs typeface="Arial" panose="020B0604020202020204" pitchFamily="34" charset="0"/>
              </a:rPr>
              <a:t>Trump announced that he planned to reduce U.S. troops in Afghanistan to 2,500 by January 15, 2021</a:t>
            </a:r>
            <a:r>
              <a:rPr lang="en-US" sz="3600" b="1" dirty="0" smtClean="0">
                <a:latin typeface="Arial" panose="020B0604020202020204" pitchFamily="34" charset="0"/>
                <a:cs typeface="Arial" panose="020B0604020202020204" pitchFamily="34" charset="0"/>
              </a:rPr>
              <a:t>.</a:t>
            </a:r>
          </a:p>
          <a:p>
            <a:r>
              <a:rPr lang="en-US" sz="3600" b="1" dirty="0">
                <a:latin typeface="Arial" panose="020B0604020202020204" pitchFamily="34" charset="0"/>
                <a:cs typeface="Arial" panose="020B0604020202020204" pitchFamily="34" charset="0"/>
              </a:rPr>
              <a:t>Facing little resistance, in just 10 days, from August 6-15, 2021, the Taliban swiftly overtook provincial capitals, Kandahar, </a:t>
            </a:r>
            <a:r>
              <a:rPr lang="en-US" sz="3600" b="1" dirty="0" err="1">
                <a:latin typeface="Arial" panose="020B0604020202020204" pitchFamily="34" charset="0"/>
                <a:cs typeface="Arial" panose="020B0604020202020204" pitchFamily="34" charset="0"/>
              </a:rPr>
              <a:t>Mazar</a:t>
            </a:r>
            <a:r>
              <a:rPr lang="en-US" sz="3600" b="1" dirty="0">
                <a:latin typeface="Arial" panose="020B0604020202020204" pitchFamily="34" charset="0"/>
                <a:cs typeface="Arial" panose="020B0604020202020204" pitchFamily="34" charset="0"/>
              </a:rPr>
              <a:t>-e-Sharif and, finally, Kabul. As the Afghan government collapsed, President Ashraf Ghani fled to the UAE, the U.S. embassy was evacuated and thousands of citizens rushed to the airport in Kabul to leave the country.</a:t>
            </a:r>
          </a:p>
        </p:txBody>
      </p:sp>
    </p:spTree>
    <p:extLst>
      <p:ext uri="{BB962C8B-B14F-4D97-AF65-F5344CB8AC3E}">
        <p14:creationId xmlns:p14="http://schemas.microsoft.com/office/powerpoint/2010/main" val="1677157295"/>
      </p:ext>
    </p:extLst>
  </p:cSld>
  <p:clrMapOvr>
    <a:masterClrMapping/>
  </p:clrMapOvr>
  <mc:AlternateContent xmlns:mc="http://schemas.openxmlformats.org/markup-compatibility/2006">
    <mc:Choice xmlns:p14="http://schemas.microsoft.com/office/powerpoint/2010/main" Requires="p14">
      <p:transition spd="slow" p14:dur="45000" advTm="5000">
        <p:push dir="u"/>
      </p:transition>
    </mc:Choice>
    <mc:Fallback>
      <p:transition spd="slow" advTm="5000">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771"/>
            <a:ext cx="12192000" cy="7294305"/>
          </a:xfrm>
          <a:prstGeom prst="rect">
            <a:avLst/>
          </a:prstGeom>
        </p:spPr>
        <p:txBody>
          <a:bodyPr wrap="square">
            <a:spAutoFit/>
          </a:bodyPr>
          <a:lstStyle/>
          <a:p>
            <a:r>
              <a:rPr lang="en-US" sz="3500" b="1" dirty="0">
                <a:latin typeface="Arial" panose="020B0604020202020204" pitchFamily="34" charset="0"/>
                <a:cs typeface="Arial" panose="020B0604020202020204" pitchFamily="34" charset="0"/>
              </a:rPr>
              <a:t>By August 14, </a:t>
            </a:r>
            <a:r>
              <a:rPr lang="en-US" sz="3500" b="1" dirty="0" smtClean="0">
                <a:latin typeface="Arial" panose="020B0604020202020204" pitchFamily="34" charset="0"/>
                <a:cs typeface="Arial" panose="020B0604020202020204" pitchFamily="34" charset="0"/>
              </a:rPr>
              <a:t>then President Biden </a:t>
            </a:r>
            <a:r>
              <a:rPr lang="en-US" sz="3500" b="1" dirty="0">
                <a:latin typeface="Arial" panose="020B0604020202020204" pitchFamily="34" charset="0"/>
                <a:cs typeface="Arial" panose="020B0604020202020204" pitchFamily="34" charset="0"/>
              </a:rPr>
              <a:t>had temporarily deployed about 6,000 U.S. troops to assist in evacuation efforts. Facing scrutiny for the Taliban's swift return to power, Biden stated, “I was the fourth president to preside over an American troop presence in Afghanistan—two Republicans, two Democrats. I would not, and will not, pass this war on to a fifth.”</a:t>
            </a:r>
          </a:p>
          <a:p>
            <a:r>
              <a:rPr lang="en-US" sz="3500" b="1" dirty="0">
                <a:latin typeface="Arial" panose="020B0604020202020204" pitchFamily="34" charset="0"/>
                <a:cs typeface="Arial" panose="020B0604020202020204" pitchFamily="34" charset="0"/>
              </a:rPr>
              <a:t>During the war in Afghanistan, more than 3,500 allied soldiers were killed, including 2,448 American service members, with 20,000-plus Americans injured. Brown University research shows approximately 69,000 Afghan security forces were killed, along with 51,000 civilians and 51,000 militants. </a:t>
            </a:r>
          </a:p>
        </p:txBody>
      </p:sp>
    </p:spTree>
    <p:extLst>
      <p:ext uri="{BB962C8B-B14F-4D97-AF65-F5344CB8AC3E}">
        <p14:creationId xmlns:p14="http://schemas.microsoft.com/office/powerpoint/2010/main" val="4249720300"/>
      </p:ext>
    </p:extLst>
  </p:cSld>
  <p:clrMapOvr>
    <a:masterClrMapping/>
  </p:clrMapOvr>
  <mc:AlternateContent xmlns:mc="http://schemas.openxmlformats.org/markup-compatibility/2006">
    <mc:Choice xmlns:p14="http://schemas.microsoft.com/office/powerpoint/2010/main" Requires="p14">
      <p:transition spd="slow" p14:dur="45000" advTm="5000">
        <p:push dir="u"/>
      </p:transition>
    </mc:Choice>
    <mc:Fallback>
      <p:transition spd="slow" advTm="5000">
        <p:push dir="u"/>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713</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denekng01</dc:creator>
  <cp:lastModifiedBy>denekng01</cp:lastModifiedBy>
  <cp:revision>14</cp:revision>
  <dcterms:created xsi:type="dcterms:W3CDTF">2026-07-01T20:52:09Z</dcterms:created>
  <dcterms:modified xsi:type="dcterms:W3CDTF">2026-07-04T00:40:34Z</dcterms:modified>
</cp:coreProperties>
</file>