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9" d="100"/>
          <a:sy n="69" d="100"/>
        </p:scale>
        <p:origin x="14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A2C25-3554-4371-A0F4-3915B1CE1C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8ED4A2-10AC-46D9-8269-72B190140D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F1597F-98AC-4D0F-9D1A-5AD034E83C5D}"/>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5" name="Footer Placeholder 4">
            <a:extLst>
              <a:ext uri="{FF2B5EF4-FFF2-40B4-BE49-F238E27FC236}">
                <a16:creationId xmlns:a16="http://schemas.microsoft.com/office/drawing/2014/main" id="{790E3D6C-ECD6-4EA8-A75C-8B30161B8C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77FCAB-DF10-489F-837F-C1E9B6B62809}"/>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358585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CA441-4701-482E-A2A5-6FE1AC4E8A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1A2A6C-718C-476B-9B4C-D794642EDD1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353AAE-9549-4AF9-AD3B-75E0346AF967}"/>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5" name="Footer Placeholder 4">
            <a:extLst>
              <a:ext uri="{FF2B5EF4-FFF2-40B4-BE49-F238E27FC236}">
                <a16:creationId xmlns:a16="http://schemas.microsoft.com/office/drawing/2014/main" id="{44ED4D2B-CE8A-4741-BC18-4D05EE6D6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C5A950-80A5-4F72-BC26-CE083F38A765}"/>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1322041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73FC17-7CB1-42DE-A565-E10D654641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89696A-F9AC-4975-B9BD-011D5706247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42BEFB-845D-4548-944C-32AE12727DCA}"/>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5" name="Footer Placeholder 4">
            <a:extLst>
              <a:ext uri="{FF2B5EF4-FFF2-40B4-BE49-F238E27FC236}">
                <a16:creationId xmlns:a16="http://schemas.microsoft.com/office/drawing/2014/main" id="{DF4C2A5D-B7A9-409C-B96A-0DA5894F45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3B7B2-0A40-4D8A-86D3-B20E63E51211}"/>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667406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CD46A-76B1-4FAF-BCB5-78132D41CB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2E4E9B-1F3F-483A-BC8A-EA3A6E934C5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385704-49FA-416C-A4CA-59BD44CF2CF9}"/>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5" name="Footer Placeholder 4">
            <a:extLst>
              <a:ext uri="{FF2B5EF4-FFF2-40B4-BE49-F238E27FC236}">
                <a16:creationId xmlns:a16="http://schemas.microsoft.com/office/drawing/2014/main" id="{B5D4462F-DCE0-4382-872D-6A4148482B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7C8B9-540A-40B3-BA6A-83DEB9062CF9}"/>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219961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4CE33-ED3F-426B-AFF9-A4735DBA10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67603D-B55E-4F74-BE68-C0CA6E57C7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F6777E7-B891-486F-BF83-216BCA7B50CC}"/>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5" name="Footer Placeholder 4">
            <a:extLst>
              <a:ext uri="{FF2B5EF4-FFF2-40B4-BE49-F238E27FC236}">
                <a16:creationId xmlns:a16="http://schemas.microsoft.com/office/drawing/2014/main" id="{9E11D9DA-73D8-4040-86F9-61627959AB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0EF156-6F6A-4B09-8010-49B9C6114CF9}"/>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3025326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0C7CA-C122-4F71-BAC2-EDE0ED17F7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1DCD01-5FD1-4284-BC58-42DC071CB2D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46DA67-9397-4117-B484-D2E32FE5D76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D719E9-5444-4183-9251-620A12AA6852}"/>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6" name="Footer Placeholder 5">
            <a:extLst>
              <a:ext uri="{FF2B5EF4-FFF2-40B4-BE49-F238E27FC236}">
                <a16:creationId xmlns:a16="http://schemas.microsoft.com/office/drawing/2014/main" id="{1011DBAD-1A07-4508-809E-FA8A540E70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BA3A30-FB84-4C8D-924D-253CEA150AD3}"/>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1502495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BF7A1-EAFF-4F63-9F0C-4F56EDDE5F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09D077-8B0B-4744-A6A0-5DDAC549B8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024C785-2349-4F40-8958-2A7DC6BEABB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3E9583-24B0-4242-A027-A602EF26C6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4C909AB-F295-41CF-A669-F4F0C1A58E7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B09CC3-3254-41DE-833E-31103A658DC2}"/>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8" name="Footer Placeholder 7">
            <a:extLst>
              <a:ext uri="{FF2B5EF4-FFF2-40B4-BE49-F238E27FC236}">
                <a16:creationId xmlns:a16="http://schemas.microsoft.com/office/drawing/2014/main" id="{06A1E590-0391-4793-9003-8ED07B7EE2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CC7C35-49B5-4CB8-B70B-8962A84E0633}"/>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208857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F7A12-C003-4F74-8D33-D0E98EBACF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8A0DEE-858D-4F14-9872-9C35CFDE1A7A}"/>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4" name="Footer Placeholder 3">
            <a:extLst>
              <a:ext uri="{FF2B5EF4-FFF2-40B4-BE49-F238E27FC236}">
                <a16:creationId xmlns:a16="http://schemas.microsoft.com/office/drawing/2014/main" id="{2602B868-2AB8-4898-B4DA-717A07B31A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25385B-36D5-4D80-8C1E-8D4E104BE169}"/>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1845497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1DAE66-95AB-440B-9678-7F25BEDBC273}"/>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3" name="Footer Placeholder 2">
            <a:extLst>
              <a:ext uri="{FF2B5EF4-FFF2-40B4-BE49-F238E27FC236}">
                <a16:creationId xmlns:a16="http://schemas.microsoft.com/office/drawing/2014/main" id="{CA8A113D-7463-4FA4-8262-DAC1F5022D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17A98B-46A4-4A29-BE1D-4A7F2C76D8B7}"/>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20673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E3C2E-1FDC-4E30-8A28-B6B3CDC376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79EFFF-35EF-4B12-9FA0-CFAC939647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0C406E-259C-4C59-9E5C-031925C549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EC7324-25E0-4EEA-A5A1-1B1FCC8F3529}"/>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6" name="Footer Placeholder 5">
            <a:extLst>
              <a:ext uri="{FF2B5EF4-FFF2-40B4-BE49-F238E27FC236}">
                <a16:creationId xmlns:a16="http://schemas.microsoft.com/office/drawing/2014/main" id="{F159FE6D-750A-4281-A775-800B50A38D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203EB1-9053-44EE-BA77-E94221FEA01A}"/>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3963688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E1762-53F2-4B57-B27B-BA47B2A32B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F8F14A-B449-4462-9EA1-9B53DDA4D8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451CDD-20DC-4F28-96B4-BB9225A251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FBD5100-3675-48DE-8F66-5856387D5F43}"/>
              </a:ext>
            </a:extLst>
          </p:cNvPr>
          <p:cNvSpPr>
            <a:spLocks noGrp="1"/>
          </p:cNvSpPr>
          <p:nvPr>
            <p:ph type="dt" sz="half" idx="10"/>
          </p:nvPr>
        </p:nvSpPr>
        <p:spPr/>
        <p:txBody>
          <a:bodyPr/>
          <a:lstStyle/>
          <a:p>
            <a:fld id="{0C4C21FC-A195-4728-8341-B8C88E5C746B}" type="datetimeFigureOut">
              <a:rPr lang="en-US" smtClean="0"/>
              <a:t>3/10/2026</a:t>
            </a:fld>
            <a:endParaRPr lang="en-US"/>
          </a:p>
        </p:txBody>
      </p:sp>
      <p:sp>
        <p:nvSpPr>
          <p:cNvPr id="6" name="Footer Placeholder 5">
            <a:extLst>
              <a:ext uri="{FF2B5EF4-FFF2-40B4-BE49-F238E27FC236}">
                <a16:creationId xmlns:a16="http://schemas.microsoft.com/office/drawing/2014/main" id="{EE0ACDDC-9C9D-450E-AD85-CC4ACBCBBB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ECB0AC-394D-40B5-949C-289E51894BB6}"/>
              </a:ext>
            </a:extLst>
          </p:cNvPr>
          <p:cNvSpPr>
            <a:spLocks noGrp="1"/>
          </p:cNvSpPr>
          <p:nvPr>
            <p:ph type="sldNum" sz="quarter" idx="12"/>
          </p:nvPr>
        </p:nvSpPr>
        <p:spPr/>
        <p:txBody>
          <a:bodyPr/>
          <a:lstStyle/>
          <a:p>
            <a:fld id="{C0E112DE-6163-4A55-8970-A332A5BDD840}" type="slidenum">
              <a:rPr lang="en-US" smtClean="0"/>
              <a:t>‹#›</a:t>
            </a:fld>
            <a:endParaRPr lang="en-US"/>
          </a:p>
        </p:txBody>
      </p:sp>
    </p:spTree>
    <p:extLst>
      <p:ext uri="{BB962C8B-B14F-4D97-AF65-F5344CB8AC3E}">
        <p14:creationId xmlns:p14="http://schemas.microsoft.com/office/powerpoint/2010/main" val="2318183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419B97-96CA-4B71-A1BE-179FCE582C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27A44F-C48B-4C33-955C-69B719F18A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C503D-E7EC-4D09-8A8D-F53997141A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4C21FC-A195-4728-8341-B8C88E5C746B}" type="datetimeFigureOut">
              <a:rPr lang="en-US" smtClean="0"/>
              <a:t>3/10/2026</a:t>
            </a:fld>
            <a:endParaRPr lang="en-US"/>
          </a:p>
        </p:txBody>
      </p:sp>
      <p:sp>
        <p:nvSpPr>
          <p:cNvPr id="5" name="Footer Placeholder 4">
            <a:extLst>
              <a:ext uri="{FF2B5EF4-FFF2-40B4-BE49-F238E27FC236}">
                <a16:creationId xmlns:a16="http://schemas.microsoft.com/office/drawing/2014/main" id="{9050E59D-463D-4090-AD03-79B025C686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3B2F33A-7E8D-4B30-80BD-188C4412EF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E112DE-6163-4A55-8970-A332A5BDD840}" type="slidenum">
              <a:rPr lang="en-US" smtClean="0"/>
              <a:t>‹#›</a:t>
            </a:fld>
            <a:endParaRPr lang="en-US"/>
          </a:p>
        </p:txBody>
      </p:sp>
    </p:spTree>
    <p:extLst>
      <p:ext uri="{BB962C8B-B14F-4D97-AF65-F5344CB8AC3E}">
        <p14:creationId xmlns:p14="http://schemas.microsoft.com/office/powerpoint/2010/main" val="4137754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E988F-3CF8-4995-B2B3-A500463268F6}"/>
              </a:ext>
            </a:extLst>
          </p:cNvPr>
          <p:cNvSpPr>
            <a:spLocks noGrp="1"/>
          </p:cNvSpPr>
          <p:nvPr>
            <p:ph type="ctrTitle"/>
          </p:nvPr>
        </p:nvSpPr>
        <p:spPr>
          <a:xfrm>
            <a:off x="1524000" y="0"/>
            <a:ext cx="9144000" cy="1293236"/>
          </a:xfrm>
        </p:spPr>
        <p:txBody>
          <a:bodyPr/>
          <a:lstStyle/>
          <a:p>
            <a:r>
              <a:rPr lang="en-US" dirty="0"/>
              <a:t>THE FOUR CHAPLINS</a:t>
            </a:r>
          </a:p>
        </p:txBody>
      </p:sp>
      <p:pic>
        <p:nvPicPr>
          <p:cNvPr id="1026" name="Picture 2" descr="four-chaplains-art">
            <a:extLst>
              <a:ext uri="{FF2B5EF4-FFF2-40B4-BE49-F238E27FC236}">
                <a16:creationId xmlns:a16="http://schemas.microsoft.com/office/drawing/2014/main" id="{825240B8-AA84-4F91-9357-53AF72EB4C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666" y="2459517"/>
            <a:ext cx="7405750" cy="432002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99303CD2-26A4-4BDD-8576-6BFF334B839A}"/>
              </a:ext>
            </a:extLst>
          </p:cNvPr>
          <p:cNvSpPr/>
          <p:nvPr/>
        </p:nvSpPr>
        <p:spPr>
          <a:xfrm>
            <a:off x="692727" y="1085411"/>
            <a:ext cx="10487891" cy="1384995"/>
          </a:xfrm>
          <a:prstGeom prst="rect">
            <a:avLst/>
          </a:prstGeom>
        </p:spPr>
        <p:txBody>
          <a:bodyPr wrap="square">
            <a:spAutoFit/>
          </a:bodyPr>
          <a:lstStyle/>
          <a:p>
            <a:r>
              <a:rPr lang="en-US" sz="2800" b="1" dirty="0"/>
              <a:t>Tragedy at Sea</a:t>
            </a:r>
          </a:p>
          <a:p>
            <a:r>
              <a:rPr lang="en-US" sz="2800" dirty="0"/>
              <a:t>The sinking of the USAT Dorchester on February 3, 1943, was a tragic event during World War II, caused by a German torpedo attack.</a:t>
            </a:r>
          </a:p>
        </p:txBody>
      </p:sp>
    </p:spTree>
    <p:extLst>
      <p:ext uri="{BB962C8B-B14F-4D97-AF65-F5344CB8AC3E}">
        <p14:creationId xmlns:p14="http://schemas.microsoft.com/office/powerpoint/2010/main" val="2041704150"/>
      </p:ext>
    </p:extLst>
  </p:cSld>
  <p:clrMapOvr>
    <a:masterClrMapping/>
  </p:clrMapOvr>
  <mc:AlternateContent xmlns:mc="http://schemas.openxmlformats.org/markup-compatibility/2006">
    <mc:Choice xmlns:p14="http://schemas.microsoft.com/office/powerpoint/2010/main" Requires="p14">
      <p:transition spd="slow" p14:dur="2000" advClick="0" advTm="3822">
        <p:push dir="u"/>
      </p:transition>
    </mc:Choice>
    <mc:Fallback>
      <p:transition spd="slow" advClick="0" advTm="3822">
        <p:push dir="u"/>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B0FB9C-5A0B-47B1-BE25-900435BA9E7B}"/>
              </a:ext>
            </a:extLst>
          </p:cNvPr>
          <p:cNvSpPr/>
          <p:nvPr/>
        </p:nvSpPr>
        <p:spPr>
          <a:xfrm>
            <a:off x="0" y="108735"/>
            <a:ext cx="12067308" cy="6740307"/>
          </a:xfrm>
          <a:prstGeom prst="rect">
            <a:avLst/>
          </a:prstGeom>
        </p:spPr>
        <p:txBody>
          <a:bodyPr wrap="square">
            <a:spAutoFit/>
          </a:bodyPr>
          <a:lstStyle/>
          <a:p>
            <a:r>
              <a:rPr lang="en-US" sz="3600" dirty="0"/>
              <a:t>On Feb. 3, at 12:55 a.m., a periscope broke the chilly Atlantic waters. Through the cross hairs, an officer aboard the German submarine U-223 spotted the Dorchester.</a:t>
            </a:r>
          </a:p>
          <a:p>
            <a:endParaRPr lang="en-US" sz="3600" dirty="0"/>
          </a:p>
          <a:p>
            <a:r>
              <a:rPr lang="en-US" sz="3600" dirty="0"/>
              <a:t>The U-223 approached the convoy on the surface, and after identifying and targeting the ship, he gave orders to fire the torpedoes, a fan of three were fired. The one that hit was decisive–and deadly–striking the starboard side, amid ship, far below the water line. Captain Danielsen, alerted that the Dorchester was taking water rapidly and sinking, gave the order to abandon ship. In less than 20 minutes, the Dorchester would slip beneath the Atlantic’s icy waters.</a:t>
            </a:r>
          </a:p>
        </p:txBody>
      </p:sp>
    </p:spTree>
    <p:extLst>
      <p:ext uri="{BB962C8B-B14F-4D97-AF65-F5344CB8AC3E}">
        <p14:creationId xmlns:p14="http://schemas.microsoft.com/office/powerpoint/2010/main" val="727967990"/>
      </p:ext>
    </p:extLst>
  </p:cSld>
  <p:clrMapOvr>
    <a:masterClrMapping/>
  </p:clrMapOvr>
  <mc:AlternateContent xmlns:mc="http://schemas.openxmlformats.org/markup-compatibility/2006">
    <mc:Choice xmlns:p14="http://schemas.microsoft.com/office/powerpoint/2010/main" Requires="p14">
      <p:transition spd="slow" p14:dur="30000" advClick="0" advTm="15940">
        <p:push dir="u"/>
      </p:transition>
    </mc:Choice>
    <mc:Fallback>
      <p:transition spd="slow" advClick="0" advTm="15940">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233CB7A-8987-441A-8351-972E502C8FB0}"/>
              </a:ext>
            </a:extLst>
          </p:cNvPr>
          <p:cNvSpPr/>
          <p:nvPr/>
        </p:nvSpPr>
        <p:spPr>
          <a:xfrm>
            <a:off x="0" y="0"/>
            <a:ext cx="12192000" cy="6894195"/>
          </a:xfrm>
          <a:prstGeom prst="rect">
            <a:avLst/>
          </a:prstGeom>
        </p:spPr>
        <p:txBody>
          <a:bodyPr wrap="square">
            <a:spAutoFit/>
          </a:bodyPr>
          <a:lstStyle/>
          <a:p>
            <a:r>
              <a:rPr lang="en-US" sz="3400" dirty="0"/>
              <a:t>Through the pandemonium, according to those present, four Army chaplains brought hope in despair and light in darkness..</a:t>
            </a:r>
          </a:p>
          <a:p>
            <a:r>
              <a:rPr lang="en-US" sz="3400" b="1" dirty="0"/>
              <a:t>Those chaplains were: </a:t>
            </a:r>
            <a:endParaRPr lang="en-US" sz="3400" dirty="0"/>
          </a:p>
          <a:p>
            <a:r>
              <a:rPr lang="en-US" sz="3400" dirty="0"/>
              <a:t>Lt. George L. Fox, Methodist</a:t>
            </a:r>
          </a:p>
          <a:p>
            <a:r>
              <a:rPr lang="en-US" sz="3400" dirty="0"/>
              <a:t>Lt. Alexander D. Goode, Jewish</a:t>
            </a:r>
          </a:p>
          <a:p>
            <a:r>
              <a:rPr lang="en-US" sz="3400" dirty="0"/>
              <a:t>Lt. John P. Washington, Roman Catholic</a:t>
            </a:r>
          </a:p>
          <a:p>
            <a:r>
              <a:rPr lang="en-US" sz="3400" dirty="0"/>
              <a:t>Lt. Clark V. Poling, Dutch Reformed</a:t>
            </a:r>
          </a:p>
          <a:p>
            <a:r>
              <a:rPr lang="en-US" sz="3400" dirty="0"/>
              <a:t>Quickly and quietly, the four chaplains spread out among the soldiers. There they tried to calm the frightened, tend the wounded and guide the disoriented toward safety. “Witnesses of that terrible night remember hearing the four men offer prayers for the dying and encouragement for those who would live,” says Wyatt R. Fox, son of Reverend Fox.</a:t>
            </a:r>
          </a:p>
        </p:txBody>
      </p:sp>
    </p:spTree>
    <p:extLst>
      <p:ext uri="{BB962C8B-B14F-4D97-AF65-F5344CB8AC3E}">
        <p14:creationId xmlns:p14="http://schemas.microsoft.com/office/powerpoint/2010/main" val="2792178001"/>
      </p:ext>
    </p:extLst>
  </p:cSld>
  <p:clrMapOvr>
    <a:masterClrMapping/>
  </p:clrMapOvr>
  <p:transition spd="slow" advClick="0" advTm="46738">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19CB59-6F08-4B75-8BBC-29CA54D34969}"/>
              </a:ext>
            </a:extLst>
          </p:cNvPr>
          <p:cNvSpPr/>
          <p:nvPr/>
        </p:nvSpPr>
        <p:spPr>
          <a:xfrm>
            <a:off x="0" y="653999"/>
            <a:ext cx="12192000" cy="5909310"/>
          </a:xfrm>
          <a:prstGeom prst="rect">
            <a:avLst/>
          </a:prstGeom>
        </p:spPr>
        <p:txBody>
          <a:bodyPr wrap="square">
            <a:spAutoFit/>
          </a:bodyPr>
          <a:lstStyle/>
          <a:p>
            <a:r>
              <a:rPr lang="en-US" sz="3600" dirty="0"/>
              <a:t>By this time, most of the men were topside, and the chaplains opened a storage locker and began distributing life jackets. It was then that Engineer Grady Clark witnessed an astonishing sight.</a:t>
            </a:r>
          </a:p>
          <a:p>
            <a:r>
              <a:rPr lang="en-US" sz="3600" dirty="0"/>
              <a:t>When there were no more lifejackets in the storage room, the chaplains removed theirs and gave them to four frightened young men.</a:t>
            </a:r>
          </a:p>
          <a:p>
            <a:r>
              <a:rPr lang="en-US" sz="3600" dirty="0"/>
              <a:t>“It was the finest thing I have seen or hope to see this side of heaven,” said John Ladd, another survivor who saw the chaplains’ selfless act.</a:t>
            </a:r>
          </a:p>
          <a:p>
            <a:endParaRPr lang="en-US" dirty="0"/>
          </a:p>
        </p:txBody>
      </p:sp>
    </p:spTree>
    <p:extLst>
      <p:ext uri="{BB962C8B-B14F-4D97-AF65-F5344CB8AC3E}">
        <p14:creationId xmlns:p14="http://schemas.microsoft.com/office/powerpoint/2010/main" val="2673184414"/>
      </p:ext>
    </p:extLst>
  </p:cSld>
  <p:clrMapOvr>
    <a:masterClrMapping/>
  </p:clrMapOvr>
  <p:transition spd="slow" advClick="0" advTm="32033">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2B9C57-209C-4F87-9F1B-E0A2B614B86C}"/>
              </a:ext>
            </a:extLst>
          </p:cNvPr>
          <p:cNvSpPr/>
          <p:nvPr/>
        </p:nvSpPr>
        <p:spPr>
          <a:xfrm>
            <a:off x="0" y="16367"/>
            <a:ext cx="12192000" cy="2031325"/>
          </a:xfrm>
          <a:prstGeom prst="rect">
            <a:avLst/>
          </a:prstGeom>
        </p:spPr>
        <p:txBody>
          <a:bodyPr wrap="square">
            <a:spAutoFit/>
          </a:bodyPr>
          <a:lstStyle/>
          <a:p>
            <a:r>
              <a:rPr lang="en-US" sz="3600" dirty="0"/>
              <a:t>As the ship went down, survivors in nearby rafts could see the four chaplains–arms linked and braced against the slanting deck. Their voices could also be heard offering prayers.</a:t>
            </a:r>
          </a:p>
          <a:p>
            <a:endParaRPr lang="en-US" dirty="0"/>
          </a:p>
        </p:txBody>
      </p:sp>
      <p:pic>
        <p:nvPicPr>
          <p:cNvPr id="3074" name="Picture 2" descr="Asset 1-100">
            <a:extLst>
              <a:ext uri="{FF2B5EF4-FFF2-40B4-BE49-F238E27FC236}">
                <a16:creationId xmlns:a16="http://schemas.microsoft.com/office/drawing/2014/main" id="{BDB4D9BF-BEA1-4DB2-9713-E531D022D8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701" y="1690256"/>
            <a:ext cx="8789224" cy="5127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4580129"/>
      </p:ext>
    </p:extLst>
  </p:cSld>
  <p:clrMapOvr>
    <a:masterClrMapping/>
  </p:clrMapOvr>
  <p:transition spd="slow" advClick="0" advTm="19010">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fourchaplains.org/wp-content/uploads/2023/07/George_L._Fox.png">
            <a:extLst>
              <a:ext uri="{FF2B5EF4-FFF2-40B4-BE49-F238E27FC236}">
                <a16:creationId xmlns:a16="http://schemas.microsoft.com/office/drawing/2014/main" id="{E950B6A2-7F1D-4763-8A81-6CD06D5E50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2667000" cy="33337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fourchaplains.org/wp-content/uploads/2023/07/John_P._Washington.png">
            <a:extLst>
              <a:ext uri="{FF2B5EF4-FFF2-40B4-BE49-F238E27FC236}">
                <a16:creationId xmlns:a16="http://schemas.microsoft.com/office/drawing/2014/main" id="{EC3C57C8-C370-4CB4-8F1B-4A7611266D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8390" y="3524250"/>
            <a:ext cx="2667000" cy="333375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s://fourchaplains.org/wp-content/uploads/2023/08/Clark_V.jpg">
            <a:extLst>
              <a:ext uri="{FF2B5EF4-FFF2-40B4-BE49-F238E27FC236}">
                <a16:creationId xmlns:a16="http://schemas.microsoft.com/office/drawing/2014/main" id="{865C83E4-D28C-4281-8F43-D1960F58F5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9048" y="3524250"/>
            <a:ext cx="2667000" cy="333375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s://fourchaplains.org/wp-content/uploads/2023/08/goode.jpg">
            <a:extLst>
              <a:ext uri="{FF2B5EF4-FFF2-40B4-BE49-F238E27FC236}">
                <a16:creationId xmlns:a16="http://schemas.microsoft.com/office/drawing/2014/main" id="{E63DA1D9-F479-4F0F-9496-C95FC7966F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8245" y="3524250"/>
            <a:ext cx="2667000" cy="3333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7C45A174-3CFE-4D8F-81E2-140B78B69699}"/>
              </a:ext>
            </a:extLst>
          </p:cNvPr>
          <p:cNvSpPr/>
          <p:nvPr/>
        </p:nvSpPr>
        <p:spPr>
          <a:xfrm>
            <a:off x="336720" y="3168978"/>
            <a:ext cx="2273123" cy="461665"/>
          </a:xfrm>
          <a:prstGeom prst="rect">
            <a:avLst/>
          </a:prstGeom>
        </p:spPr>
        <p:txBody>
          <a:bodyPr wrap="none">
            <a:spAutoFit/>
          </a:bodyPr>
          <a:lstStyle/>
          <a:p>
            <a:pPr algn="ctr"/>
            <a:r>
              <a:rPr lang="en-US" sz="2400" b="1" dirty="0">
                <a:solidFill>
                  <a:srgbClr val="D1B35A"/>
                </a:solidFill>
                <a:effectLst/>
              </a:rPr>
              <a:t>Lt. George L. Fox</a:t>
            </a:r>
            <a:endParaRPr lang="en-US" sz="2400" b="1" dirty="0">
              <a:effectLst/>
            </a:endParaRPr>
          </a:p>
        </p:txBody>
      </p:sp>
      <p:sp>
        <p:nvSpPr>
          <p:cNvPr id="3" name="Rectangle 2">
            <a:extLst>
              <a:ext uri="{FF2B5EF4-FFF2-40B4-BE49-F238E27FC236}">
                <a16:creationId xmlns:a16="http://schemas.microsoft.com/office/drawing/2014/main" id="{02A6B8EC-1640-406C-B196-B6494DDBB90E}"/>
              </a:ext>
            </a:extLst>
          </p:cNvPr>
          <p:cNvSpPr/>
          <p:nvPr/>
        </p:nvSpPr>
        <p:spPr>
          <a:xfrm>
            <a:off x="2871313" y="3140651"/>
            <a:ext cx="3041154" cy="461665"/>
          </a:xfrm>
          <a:prstGeom prst="rect">
            <a:avLst/>
          </a:prstGeom>
        </p:spPr>
        <p:txBody>
          <a:bodyPr wrap="none">
            <a:spAutoFit/>
          </a:bodyPr>
          <a:lstStyle/>
          <a:p>
            <a:pPr algn="ctr"/>
            <a:r>
              <a:rPr lang="en-US" sz="2400" b="1" dirty="0">
                <a:solidFill>
                  <a:srgbClr val="D1B35A"/>
                </a:solidFill>
                <a:effectLst/>
              </a:rPr>
              <a:t>Lt. John P. Washington</a:t>
            </a:r>
            <a:endParaRPr lang="en-US" sz="2400" b="1" dirty="0">
              <a:effectLst/>
            </a:endParaRPr>
          </a:p>
        </p:txBody>
      </p:sp>
      <p:sp>
        <p:nvSpPr>
          <p:cNvPr id="5" name="Rectangle 4">
            <a:extLst>
              <a:ext uri="{FF2B5EF4-FFF2-40B4-BE49-F238E27FC236}">
                <a16:creationId xmlns:a16="http://schemas.microsoft.com/office/drawing/2014/main" id="{B9C08739-9E2E-4304-A387-28E048A2044D}"/>
              </a:ext>
            </a:extLst>
          </p:cNvPr>
          <p:cNvSpPr/>
          <p:nvPr/>
        </p:nvSpPr>
        <p:spPr>
          <a:xfrm>
            <a:off x="8900960" y="3103420"/>
            <a:ext cx="3115212" cy="461665"/>
          </a:xfrm>
          <a:prstGeom prst="rect">
            <a:avLst/>
          </a:prstGeom>
        </p:spPr>
        <p:txBody>
          <a:bodyPr wrap="none">
            <a:spAutoFit/>
          </a:bodyPr>
          <a:lstStyle/>
          <a:p>
            <a:pPr algn="ctr"/>
            <a:r>
              <a:rPr lang="en-US" sz="2400" b="1" dirty="0">
                <a:solidFill>
                  <a:srgbClr val="D1B35A"/>
                </a:solidFill>
                <a:effectLst/>
              </a:rPr>
              <a:t>Lt. Alexander D. Goode</a:t>
            </a:r>
            <a:endParaRPr lang="en-US" sz="2400" b="1" dirty="0">
              <a:effectLst/>
            </a:endParaRPr>
          </a:p>
        </p:txBody>
      </p:sp>
      <p:pic>
        <p:nvPicPr>
          <p:cNvPr id="11" name="Picture 2" descr="https://fourchaplains.org/wp-content/uploads/2024/03/medal.png">
            <a:extLst>
              <a:ext uri="{FF2B5EF4-FFF2-40B4-BE49-F238E27FC236}">
                <a16:creationId xmlns:a16="http://schemas.microsoft.com/office/drawing/2014/main" id="{8534CC7C-D63E-4746-816C-D64B2CA9389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5087" y="47179"/>
            <a:ext cx="5509777" cy="325019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1BDB56BD-5A1E-448B-9189-9CA56676F3F7}"/>
              </a:ext>
            </a:extLst>
          </p:cNvPr>
          <p:cNvSpPr/>
          <p:nvPr/>
        </p:nvSpPr>
        <p:spPr>
          <a:xfrm>
            <a:off x="6396165" y="3087604"/>
            <a:ext cx="2372765" cy="461665"/>
          </a:xfrm>
          <a:prstGeom prst="rect">
            <a:avLst/>
          </a:prstGeom>
        </p:spPr>
        <p:txBody>
          <a:bodyPr wrap="none">
            <a:spAutoFit/>
          </a:bodyPr>
          <a:lstStyle/>
          <a:p>
            <a:pPr algn="ctr"/>
            <a:r>
              <a:rPr lang="en-US" sz="2400" b="1" dirty="0">
                <a:solidFill>
                  <a:srgbClr val="D1B35A"/>
                </a:solidFill>
                <a:effectLst/>
              </a:rPr>
              <a:t>Lt. Clark V. Poling</a:t>
            </a:r>
            <a:endParaRPr lang="en-US" sz="2400" b="1" dirty="0">
              <a:effectLst/>
            </a:endParaRPr>
          </a:p>
        </p:txBody>
      </p:sp>
    </p:spTree>
    <p:extLst>
      <p:ext uri="{BB962C8B-B14F-4D97-AF65-F5344CB8AC3E}">
        <p14:creationId xmlns:p14="http://schemas.microsoft.com/office/powerpoint/2010/main" val="3984861600"/>
      </p:ext>
    </p:extLst>
  </p:cSld>
  <p:clrMapOvr>
    <a:masterClrMapping/>
  </p:clrMapOvr>
  <p:transition spd="slow" advClick="0" advTm="7590">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437</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THE FOUR CHAPLINS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FOUR CHAPLINS</dc:title>
  <dc:creator>denekng01</dc:creator>
  <cp:lastModifiedBy>denekng01</cp:lastModifiedBy>
  <cp:revision>7</cp:revision>
  <dcterms:created xsi:type="dcterms:W3CDTF">2026-03-09T09:58:24Z</dcterms:created>
  <dcterms:modified xsi:type="dcterms:W3CDTF">2026-03-10T10:34:02Z</dcterms:modified>
</cp:coreProperties>
</file>