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58" r:id="rId4"/>
    <p:sldId id="257" r:id="rId5"/>
    <p:sldId id="260" r:id="rId6"/>
    <p:sldId id="264"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84" autoAdjust="0"/>
    <p:restoredTop sz="94660"/>
  </p:normalViewPr>
  <p:slideViewPr>
    <p:cSldViewPr snapToGrid="0">
      <p:cViewPr varScale="1">
        <p:scale>
          <a:sx n="51" d="100"/>
          <a:sy n="51" d="100"/>
        </p:scale>
        <p:origin x="996" y="36"/>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446C6-6AF4-4B0D-9883-9059172B8BF4}"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818CC-C8CA-46A9-B08A-19B7C9F6AE83}" type="slidenum">
              <a:rPr lang="en-US" smtClean="0"/>
              <a:t>‹#›</a:t>
            </a:fld>
            <a:endParaRPr lang="en-US"/>
          </a:p>
        </p:txBody>
      </p:sp>
    </p:spTree>
    <p:extLst>
      <p:ext uri="{BB962C8B-B14F-4D97-AF65-F5344CB8AC3E}">
        <p14:creationId xmlns:p14="http://schemas.microsoft.com/office/powerpoint/2010/main" val="5718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F818CC-C8CA-46A9-B08A-19B7C9F6AE83}" type="slidenum">
              <a:rPr lang="en-US" smtClean="0"/>
              <a:t>1</a:t>
            </a:fld>
            <a:endParaRPr lang="en-US"/>
          </a:p>
        </p:txBody>
      </p:sp>
    </p:spTree>
    <p:extLst>
      <p:ext uri="{BB962C8B-B14F-4D97-AF65-F5344CB8AC3E}">
        <p14:creationId xmlns:p14="http://schemas.microsoft.com/office/powerpoint/2010/main" val="1407568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C3592-6E8A-47A7-8167-00E86130B6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Tree>
    <p:extLst>
      <p:ext uri="{BB962C8B-B14F-4D97-AF65-F5344CB8AC3E}">
        <p14:creationId xmlns:p14="http://schemas.microsoft.com/office/powerpoint/2010/main" val="3972567056"/>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DB9A-FBBB-49BD-A2E4-C6449BE27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A25A4-F357-486C-B013-C68A9F3AA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CE41A8-9CA4-4B7E-94E0-4C25CE21A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344D2B-5274-4940-8F36-827582227D6D}"/>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6" name="Footer Placeholder 5">
            <a:extLst>
              <a:ext uri="{FF2B5EF4-FFF2-40B4-BE49-F238E27FC236}">
                <a16:creationId xmlns:a16="http://schemas.microsoft.com/office/drawing/2014/main" id="{572538AA-4D59-495C-8FE8-822C6C2CE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3772E-2DBA-421F-98BB-18852F1A5C1A}"/>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1404002646"/>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7712-A93D-40B9-98A6-DA61099010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285D29-8D2F-47D8-A4FE-93ECB5D119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C4B0F-AAD1-4EB3-B94C-D30D155F2292}"/>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5" name="Footer Placeholder 4">
            <a:extLst>
              <a:ext uri="{FF2B5EF4-FFF2-40B4-BE49-F238E27FC236}">
                <a16:creationId xmlns:a16="http://schemas.microsoft.com/office/drawing/2014/main" id="{4B6C0156-7B0C-480B-9495-9085044F5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9A01B-2DE9-4572-BC5C-FF3462899C35}"/>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2512579975"/>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FE5271-B5EA-47E7-9BB8-3804B901C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80232-02CB-4CA9-B9AA-C5755D5D52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36084-EA3F-43A6-9D72-ED3DCDFBF6DB}"/>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5" name="Footer Placeholder 4">
            <a:extLst>
              <a:ext uri="{FF2B5EF4-FFF2-40B4-BE49-F238E27FC236}">
                <a16:creationId xmlns:a16="http://schemas.microsoft.com/office/drawing/2014/main" id="{60CED733-10FF-4C6E-A998-07D2A2043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4D19B-DDE4-44C3-A273-E245A387B560}"/>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454109669"/>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1CD7-2D1D-4C81-BCB5-1454CB4D0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BBFBF8-2869-4A42-8004-02A5445B54E7}"/>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4" name="Footer Placeholder 3">
            <a:extLst>
              <a:ext uri="{FF2B5EF4-FFF2-40B4-BE49-F238E27FC236}">
                <a16:creationId xmlns:a16="http://schemas.microsoft.com/office/drawing/2014/main" id="{D978112C-CE24-4A3F-806A-18C2156F8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761BED-7C0F-4581-8599-3314B797FC13}"/>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2094118111"/>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7ED3-1E3F-4AD6-9955-02F6F5110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3851E-7461-4293-B8F8-052C862A0A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EB007-5330-4252-8085-444761261899}"/>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5" name="Footer Placeholder 4">
            <a:extLst>
              <a:ext uri="{FF2B5EF4-FFF2-40B4-BE49-F238E27FC236}">
                <a16:creationId xmlns:a16="http://schemas.microsoft.com/office/drawing/2014/main" id="{105D13F2-D7A4-44B2-ADD1-C95CBC07E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F28A5-1D4C-4E80-9083-C2A0695E7929}"/>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440065661"/>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58AA-5ED7-405B-887E-17D7CEC64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6AB684-793A-4783-B3ED-E1E6E38E5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859D83-E2A2-416D-A9B1-E8708488FE59}"/>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5" name="Footer Placeholder 4">
            <a:extLst>
              <a:ext uri="{FF2B5EF4-FFF2-40B4-BE49-F238E27FC236}">
                <a16:creationId xmlns:a16="http://schemas.microsoft.com/office/drawing/2014/main" id="{CDCAD121-F3CD-4F2F-9AB1-C94832E51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3E2F7-D749-4BB9-B2FF-D3639A69D80E}"/>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487140637"/>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2F88-4912-4FAC-BA43-D2B819A45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BBF69-2251-4178-AC53-1437E41625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E664B-91AC-4041-8BA9-2ED23968E5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312AC-BB43-46DA-910B-A4366527BED6}"/>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6" name="Footer Placeholder 5">
            <a:extLst>
              <a:ext uri="{FF2B5EF4-FFF2-40B4-BE49-F238E27FC236}">
                <a16:creationId xmlns:a16="http://schemas.microsoft.com/office/drawing/2014/main" id="{611FC5DE-FD73-4B49-BC9D-BB13E6063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A0426-892C-47BB-8D9E-E448B48BED58}"/>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54863422"/>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E81A-3C58-4981-897D-6FEB74E8F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58ED64-688F-4BCB-BF6C-56C44E2FC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728920-7CA3-4ACA-A0BD-5ABDD95507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06B8C-55B4-4764-81C3-4F119AC67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7C256-BA09-4438-8C37-17625AB249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6C63A-8744-4746-9681-6C4787259C5C}"/>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8" name="Footer Placeholder 7">
            <a:extLst>
              <a:ext uri="{FF2B5EF4-FFF2-40B4-BE49-F238E27FC236}">
                <a16:creationId xmlns:a16="http://schemas.microsoft.com/office/drawing/2014/main" id="{2F1929A9-0615-442C-8408-C733242FA4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5F9817-B97B-4936-A0B8-B8F4967339D9}"/>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774955440"/>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A0F2-AE52-46F7-A4F1-CEB93FC9D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9ED9CF-5CC2-4298-A6C5-C19CAAA2D97C}"/>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4" name="Footer Placeholder 3">
            <a:extLst>
              <a:ext uri="{FF2B5EF4-FFF2-40B4-BE49-F238E27FC236}">
                <a16:creationId xmlns:a16="http://schemas.microsoft.com/office/drawing/2014/main" id="{8CFBF65A-BD94-43F3-A972-5D85ADFC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5E0803-A767-406C-A2EC-EC8DA1EBCFEA}"/>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4209465838"/>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2066A-4BD9-42D8-B235-D190B9FEC15C}"/>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3" name="Footer Placeholder 2">
            <a:extLst>
              <a:ext uri="{FF2B5EF4-FFF2-40B4-BE49-F238E27FC236}">
                <a16:creationId xmlns:a16="http://schemas.microsoft.com/office/drawing/2014/main" id="{CEC10B40-84E0-4A6C-8FA3-CEB22ED6C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99408-4F3C-40D4-84BB-DF3963688A8E}"/>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669773834"/>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11A3-160A-49EE-B789-09159F43F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E61718-AA72-446F-9F3B-32C2DF877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D6D34-B08C-41C1-84C7-BA1AF8731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2ACAE-A3DD-46C7-B8AF-86AAFF4BB93B}"/>
              </a:ext>
            </a:extLst>
          </p:cNvPr>
          <p:cNvSpPr>
            <a:spLocks noGrp="1"/>
          </p:cNvSpPr>
          <p:nvPr>
            <p:ph type="dt" sz="half" idx="10"/>
          </p:nvPr>
        </p:nvSpPr>
        <p:spPr/>
        <p:txBody>
          <a:bodyPr/>
          <a:lstStyle/>
          <a:p>
            <a:fld id="{C7C45024-02EF-4396-8772-32CF8A8F3261}" type="datetimeFigureOut">
              <a:rPr lang="en-US" smtClean="0"/>
              <a:t>4/12/2026</a:t>
            </a:fld>
            <a:endParaRPr lang="en-US"/>
          </a:p>
        </p:txBody>
      </p:sp>
      <p:sp>
        <p:nvSpPr>
          <p:cNvPr id="6" name="Footer Placeholder 5">
            <a:extLst>
              <a:ext uri="{FF2B5EF4-FFF2-40B4-BE49-F238E27FC236}">
                <a16:creationId xmlns:a16="http://schemas.microsoft.com/office/drawing/2014/main" id="{924828B1-FCBB-442F-9942-7B610F239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7A299A-07C3-45C1-B7C2-B9D257D17359}"/>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675886012"/>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22025D-EF61-4CB0-B400-5905A984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E9907-D526-4B8F-B84F-FCF53D7D8E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61DA-C12D-41B4-9BA5-91FF40A90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45024-02EF-4396-8772-32CF8A8F3261}" type="datetimeFigureOut">
              <a:rPr lang="en-US" smtClean="0"/>
              <a:t>4/12/2026</a:t>
            </a:fld>
            <a:endParaRPr lang="en-US"/>
          </a:p>
        </p:txBody>
      </p:sp>
      <p:sp>
        <p:nvSpPr>
          <p:cNvPr id="5" name="Footer Placeholder 4">
            <a:extLst>
              <a:ext uri="{FF2B5EF4-FFF2-40B4-BE49-F238E27FC236}">
                <a16:creationId xmlns:a16="http://schemas.microsoft.com/office/drawing/2014/main" id="{22D1A506-64AB-4EB2-9DBC-7D5B1908D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858DBF-EA9D-4DCB-8748-3280882C1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5B129-9F59-4F44-AB8A-F1909DF29317}" type="slidenum">
              <a:rPr lang="en-US" smtClean="0"/>
              <a:t>‹#›</a:t>
            </a:fld>
            <a:endParaRPr lang="en-US"/>
          </a:p>
        </p:txBody>
      </p:sp>
    </p:spTree>
    <p:extLst>
      <p:ext uri="{BB962C8B-B14F-4D97-AF65-F5344CB8AC3E}">
        <p14:creationId xmlns:p14="http://schemas.microsoft.com/office/powerpoint/2010/main" val="3327227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BEEF-B018-47E7-81AB-B163158B7ABE}"/>
              </a:ext>
            </a:extLst>
          </p:cNvPr>
          <p:cNvSpPr>
            <a:spLocks noGrp="1"/>
          </p:cNvSpPr>
          <p:nvPr>
            <p:ph type="ctrTitle" idx="4294967295"/>
          </p:nvPr>
        </p:nvSpPr>
        <p:spPr>
          <a:xfrm>
            <a:off x="1466850" y="2235200"/>
            <a:ext cx="9312088" cy="2387600"/>
          </a:xfrm>
        </p:spPr>
        <p:txBody>
          <a:bodyPr>
            <a:normAutofit fontScale="90000"/>
          </a:bodyPr>
          <a:lstStyle/>
          <a:p>
            <a:pPr algn="ctr"/>
            <a:r>
              <a:rPr lang="en-US" sz="6000" b="1" dirty="0">
                <a:latin typeface="Arial" panose="020B0604020202020204" pitchFamily="34" charset="0"/>
                <a:cs typeface="Arial" panose="020B0604020202020204" pitchFamily="34" charset="0"/>
              </a:rPr>
              <a:t>THE FALLEN NYPD OF THE 911 TERRORIST ATTACKS</a:t>
            </a:r>
          </a:p>
        </p:txBody>
      </p:sp>
      <p:pic>
        <p:nvPicPr>
          <p:cNvPr id="7" name="Lee_Greenwood_-_God_Bless_the_USA_(FeelMP3.com)">
            <a:hlinkClick r:id="" action="ppaction://media"/>
            <a:extLst>
              <a:ext uri="{FF2B5EF4-FFF2-40B4-BE49-F238E27FC236}">
                <a16:creationId xmlns:a16="http://schemas.microsoft.com/office/drawing/2014/main" id="{DC1BB1D5-B7B0-4DCA-A5C4-CEAA7CFDA24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996112"/>
            <a:ext cx="609600" cy="609600"/>
          </a:xfrm>
          <a:prstGeom prst="rect">
            <a:avLst/>
          </a:prstGeom>
        </p:spPr>
      </p:pic>
    </p:spTree>
    <p:custDataLst>
      <p:tags r:id="rId1"/>
    </p:custDataLst>
    <p:extLst>
      <p:ext uri="{BB962C8B-B14F-4D97-AF65-F5344CB8AC3E}">
        <p14:creationId xmlns:p14="http://schemas.microsoft.com/office/powerpoint/2010/main" val="2238979301"/>
      </p:ext>
    </p:extLst>
  </p:cSld>
  <p:clrMapOvr>
    <a:masterClrMapping/>
  </p:clrMapOvr>
  <mc:AlternateContent xmlns:mc="http://schemas.openxmlformats.org/markup-compatibility/2006" xmlns:p14="http://schemas.microsoft.com/office/powerpoint/2010/main">
    <mc:Choice Requires="p14">
      <p:transition spd="slow" p14:dur="4000" advClick="0" advTm="10000">
        <p:push dir="u"/>
      </p:transition>
    </mc:Choice>
    <mc:Fallback xmlns="">
      <p:transition spd="slow" advClick="0" advTm="10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3731C-6205-47C8-9248-5E0A33363A67}"/>
              </a:ext>
            </a:extLst>
          </p:cNvPr>
          <p:cNvSpPr txBox="1"/>
          <p:nvPr/>
        </p:nvSpPr>
        <p:spPr>
          <a:xfrm>
            <a:off x="166255" y="840906"/>
            <a:ext cx="12025745" cy="5016758"/>
          </a:xfrm>
          <a:prstGeom prst="rect">
            <a:avLst/>
          </a:prstGeom>
          <a:noFill/>
        </p:spPr>
        <p:txBody>
          <a:bodyPr wrap="square" rtlCol="0">
            <a:spAutoFit/>
          </a:bodyPr>
          <a:lstStyle/>
          <a:p>
            <a:r>
              <a:rPr lang="en-US" sz="4000" b="1" dirty="0">
                <a:effectLst/>
                <a:latin typeface="Arial" panose="020B0604020202020204" pitchFamily="34" charset="0"/>
                <a:cs typeface="Arial" panose="020B0604020202020204" pitchFamily="34" charset="0"/>
              </a:rPr>
              <a:t>On September 11, 2001, 23 members of the NYPD made the ultimate sacrifice while responding to the World Trade Center attacks, demonstrating unmatched bravery.</a:t>
            </a:r>
          </a:p>
          <a:p>
            <a:r>
              <a:rPr lang="en-US" sz="4000" b="1" dirty="0">
                <a:latin typeface="Arial" panose="020B0604020202020204" pitchFamily="34" charset="0"/>
                <a:cs typeface="Arial" panose="020B0604020202020204" pitchFamily="34" charset="0"/>
              </a:rPr>
              <a:t>Their courage, along with hundreds of other first responders and victims, is honored through, with over 600 total law enforcement deaths now linked to 9/11-related illnesses.</a:t>
            </a:r>
          </a:p>
        </p:txBody>
      </p:sp>
    </p:spTree>
    <p:extLst>
      <p:ext uri="{BB962C8B-B14F-4D97-AF65-F5344CB8AC3E}">
        <p14:creationId xmlns:p14="http://schemas.microsoft.com/office/powerpoint/2010/main" val="3105488578"/>
      </p:ext>
    </p:extLst>
  </p:cSld>
  <p:clrMapOvr>
    <a:masterClrMapping/>
  </p:clrMapOvr>
  <mc:AlternateContent xmlns:mc="http://schemas.openxmlformats.org/markup-compatibility/2006" xmlns:p14="http://schemas.microsoft.com/office/powerpoint/2010/main">
    <mc:Choice Requires="p14">
      <p:transition spd="slow" p14:dur="4000" advClick="0" advTm="19000">
        <p:push dir="u"/>
      </p:transition>
    </mc:Choice>
    <mc:Fallback xmlns="">
      <p:transition spd="slow" advClick="0" advTm="19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39043-E3A4-44EC-B63D-C231D1966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4" name="Rectangle 3">
            <a:extLst>
              <a:ext uri="{FF2B5EF4-FFF2-40B4-BE49-F238E27FC236}">
                <a16:creationId xmlns:a16="http://schemas.microsoft.com/office/drawing/2014/main" id="{0A3C065A-55AC-4882-9AEB-E0E53F7EC226}"/>
              </a:ext>
            </a:extLst>
          </p:cNvPr>
          <p:cNvSpPr/>
          <p:nvPr/>
        </p:nvSpPr>
        <p:spPr>
          <a:xfrm>
            <a:off x="48491" y="146041"/>
            <a:ext cx="12095018" cy="6609502"/>
          </a:xfrm>
          <a:prstGeom prst="rect">
            <a:avLst/>
          </a:prstGeom>
        </p:spPr>
        <p:txBody>
          <a:bodyPr wrap="square">
            <a:spAutoFit/>
          </a:bodyPr>
          <a:lstStyle/>
          <a:p>
            <a:r>
              <a:rPr lang="en-US" sz="3850" b="1" dirty="0">
                <a:latin typeface="Arial" panose="020B0604020202020204" pitchFamily="34" charset="0"/>
                <a:cs typeface="Arial" panose="020B0604020202020204" pitchFamily="34" charset="0"/>
              </a:rPr>
              <a:t>On the morning of September 11, 2001, Islamic jihadists terrorists vowing death to all Americans hijacked four passenger airliners.  Two of  those planes crashed into the World Trade Center towers in New York City, while another plane crashed into the Pentagon in Arlington, VA and the fourth plane, presumably headed for the White House or the U.S. Capitol, was heroically diverted by passengers and ended up crashing in an empty field in Pennsylvania. A total of 72 law enforcement officers perished on September 11, 2001.</a:t>
            </a:r>
          </a:p>
        </p:txBody>
      </p:sp>
    </p:spTree>
    <p:custDataLst>
      <p:tags r:id="rId1"/>
    </p:custDataLst>
    <p:extLst>
      <p:ext uri="{BB962C8B-B14F-4D97-AF65-F5344CB8AC3E}">
        <p14:creationId xmlns:p14="http://schemas.microsoft.com/office/powerpoint/2010/main" val="412748560"/>
      </p:ext>
    </p:extLst>
  </p:cSld>
  <p:clrMapOvr>
    <a:masterClrMapping/>
  </p:clrMapOvr>
  <mc:AlternateContent xmlns:mc="http://schemas.openxmlformats.org/markup-compatibility/2006" xmlns:p14="http://schemas.microsoft.com/office/powerpoint/2010/main">
    <mc:Choice Requires="p14">
      <p:transition spd="slow" p14:dur="4000" advClick="0" advTm="31000">
        <p:push dir="u"/>
      </p:transition>
    </mc:Choice>
    <mc:Fallback xmlns="">
      <p:transition spd="slow" advClick="0" advTm="31000">
        <p:push dir="u"/>
      </p:transition>
    </mc:Fallback>
  </mc:AlternateContent>
  <p:extLst mod="1">
    <p:ext uri="{E180D4A7-C9FB-4DFB-919C-405C955672EB}">
      <p14:showEvtLst xmlns:p14="http://schemas.microsoft.com/office/powerpoint/2010/main">
        <p14:playEvt time="39976" objId="7"/>
        <p14:stopEvt time="45344"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1D9A3-5745-472D-BB95-DE2A0EF50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4" name="Rectangle 3">
            <a:extLst>
              <a:ext uri="{FF2B5EF4-FFF2-40B4-BE49-F238E27FC236}">
                <a16:creationId xmlns:a16="http://schemas.microsoft.com/office/drawing/2014/main" id="{27968C0C-2AA7-4C1A-A6EE-DE16B24B327B}"/>
              </a:ext>
            </a:extLst>
          </p:cNvPr>
          <p:cNvSpPr/>
          <p:nvPr/>
        </p:nvSpPr>
        <p:spPr>
          <a:xfrm>
            <a:off x="118753" y="222208"/>
            <a:ext cx="12192000" cy="6247864"/>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After the impact of the first plane at the World Trade Center, the law enforcement community and fire and EMS personnel rushed to the site to assist with rescue and recovery. </a:t>
            </a:r>
          </a:p>
          <a:p>
            <a:r>
              <a:rPr lang="en-US" sz="4000" b="1" dirty="0">
                <a:latin typeface="Arial" panose="020B0604020202020204" pitchFamily="34" charset="0"/>
                <a:cs typeface="Arial" panose="020B0604020202020204" pitchFamily="34" charset="0"/>
              </a:rPr>
              <a:t>The 23 NYPD officers who sacrificed their lives on that horrific day, served in various roles, including the Emergency Service Units and different precincts. Their bravery is remembered alongside the ongoing, immense loss within the first responder community.</a:t>
            </a:r>
          </a:p>
        </p:txBody>
      </p:sp>
    </p:spTree>
    <p:extLst>
      <p:ext uri="{BB962C8B-B14F-4D97-AF65-F5344CB8AC3E}">
        <p14:creationId xmlns:p14="http://schemas.microsoft.com/office/powerpoint/2010/main" val="1705309843"/>
      </p:ext>
    </p:extLst>
  </p:cSld>
  <p:clrMapOvr>
    <a:masterClrMapping/>
  </p:clrMapOvr>
  <mc:AlternateContent xmlns:mc="http://schemas.openxmlformats.org/markup-compatibility/2006" xmlns:p14="http://schemas.microsoft.com/office/powerpoint/2010/main">
    <mc:Choice Requires="p14">
      <p:transition spd="slow" p14:dur="4000" advClick="0" advTm="24000">
        <p:push dir="u"/>
      </p:transition>
    </mc:Choice>
    <mc:Fallback xmlns="">
      <p:transition spd="slow" advClick="0" advTm="24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D67FFC-59E8-4229-B95B-BDC1701E1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2" name="Rectangle 1">
            <a:extLst>
              <a:ext uri="{FF2B5EF4-FFF2-40B4-BE49-F238E27FC236}">
                <a16:creationId xmlns:a16="http://schemas.microsoft.com/office/drawing/2014/main" id="{166752E2-DA6B-4C48-8C23-E5E4D1E00463}"/>
              </a:ext>
            </a:extLst>
          </p:cNvPr>
          <p:cNvSpPr/>
          <p:nvPr/>
        </p:nvSpPr>
        <p:spPr>
          <a:xfrm>
            <a:off x="0" y="-93520"/>
            <a:ext cx="12192000" cy="7094250"/>
          </a:xfrm>
          <a:prstGeom prst="rect">
            <a:avLst/>
          </a:prstGeom>
        </p:spPr>
        <p:txBody>
          <a:bodyPr wrap="square">
            <a:spAutoFit/>
          </a:bodyPr>
          <a:lstStyle/>
          <a:p>
            <a:r>
              <a:rPr lang="en-US" sz="3500" b="1" dirty="0">
                <a:latin typeface="Arial" panose="020B0604020202020204" pitchFamily="34" charset="0"/>
                <a:cs typeface="Arial" panose="020B0604020202020204" pitchFamily="34" charset="0"/>
              </a:rPr>
              <a:t>Close to 3,000 people died on that fateful day.  The NYPD responded to the World Trade Center buildings in a show of strength and courage that earned us the respect of the world. </a:t>
            </a:r>
          </a:p>
          <a:p>
            <a:r>
              <a:rPr lang="en-US" sz="3500" b="1" dirty="0">
                <a:latin typeface="Arial" panose="020B0604020202020204" pitchFamily="34" charset="0"/>
                <a:cs typeface="Arial" panose="020B0604020202020204" pitchFamily="34" charset="0"/>
              </a:rPr>
              <a:t>Years later, illnesses linked to the exposure to toxic materials following the terror attacks has led to hundreds of deaths from 9/11 related illnesses. To date, 535 heroes engraved on the National Law Enforcement Officers Memorial are those who have perished since September 11, 2001, bringing the total number of officers on the Memorial killed in 9/11-related deaths to 607, including the initial 72. Unfortunately, this number continues to rise yearly.</a:t>
            </a:r>
          </a:p>
        </p:txBody>
      </p:sp>
    </p:spTree>
    <p:extLst>
      <p:ext uri="{BB962C8B-B14F-4D97-AF65-F5344CB8AC3E}">
        <p14:creationId xmlns:p14="http://schemas.microsoft.com/office/powerpoint/2010/main" val="3057534128"/>
      </p:ext>
    </p:extLst>
  </p:cSld>
  <p:clrMapOvr>
    <a:masterClrMapping/>
  </p:clrMapOvr>
  <mc:AlternateContent xmlns:mc="http://schemas.openxmlformats.org/markup-compatibility/2006" xmlns:p14="http://schemas.microsoft.com/office/powerpoint/2010/main">
    <mc:Choice Requires="p14">
      <p:transition spd="slow" p14:dur="4000" advClick="0" advTm="36000">
        <p:push dir="u"/>
      </p:transition>
    </mc:Choice>
    <mc:Fallback xmlns="">
      <p:transition spd="slow" advClick="0" advTm="3600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E2289A-727B-495B-ACEB-9763D6C6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2" name="Rectangle 1">
            <a:extLst>
              <a:ext uri="{FF2B5EF4-FFF2-40B4-BE49-F238E27FC236}">
                <a16:creationId xmlns:a16="http://schemas.microsoft.com/office/drawing/2014/main" id="{B27D96BD-89F7-45A2-9124-7154850036F2}"/>
              </a:ext>
            </a:extLst>
          </p:cNvPr>
          <p:cNvSpPr/>
          <p:nvPr/>
        </p:nvSpPr>
        <p:spPr>
          <a:xfrm>
            <a:off x="-6928" y="76467"/>
            <a:ext cx="12191999" cy="6863417"/>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The 9/11 attacks were the deadliest on American soil since the shock attack at Pearl Harbor 60 years before, and the sense of outrage was reminiscent of that moment.</a:t>
            </a:r>
          </a:p>
          <a:p>
            <a:r>
              <a:rPr lang="en-US" sz="4000" b="1" dirty="0">
                <a:latin typeface="Arial" panose="020B0604020202020204" pitchFamily="34" charset="0"/>
                <a:cs typeface="Arial" panose="020B0604020202020204" pitchFamily="34" charset="0"/>
              </a:rPr>
              <a:t>In addition to the 23 members of the NYPD lost that day, thirty-seven (37) Port Authority Police Department (PAPD) officers were also killed. They were part of a larger loss of 84 Port Authority employees that day, and their sacrifice represents the highest number of police officers lost in a single incident in American history. </a:t>
            </a:r>
          </a:p>
        </p:txBody>
      </p:sp>
    </p:spTree>
    <p:extLst>
      <p:ext uri="{BB962C8B-B14F-4D97-AF65-F5344CB8AC3E}">
        <p14:creationId xmlns:p14="http://schemas.microsoft.com/office/powerpoint/2010/main" val="2003743482"/>
      </p:ext>
    </p:extLst>
  </p:cSld>
  <p:clrMapOvr>
    <a:masterClrMapping/>
  </p:clrMapOvr>
  <mc:AlternateContent xmlns:mc="http://schemas.openxmlformats.org/markup-compatibility/2006" xmlns:p14="http://schemas.microsoft.com/office/powerpoint/2010/main">
    <mc:Choice Requires="p14">
      <p:transition spd="slow" p14:dur="4000" advClick="0" advTm="24000">
        <p:push dir="u"/>
      </p:transition>
    </mc:Choice>
    <mc:Fallback xmlns="">
      <p:transition spd="slow" advClick="0" advTm="24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CEA3A-B03D-4E6E-BC2D-BC6A608B4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0845E5-30AA-41A7-BCB8-2C9191FDCF83}"/>
              </a:ext>
            </a:extLst>
          </p:cNvPr>
          <p:cNvSpPr/>
          <p:nvPr/>
        </p:nvSpPr>
        <p:spPr>
          <a:xfrm>
            <a:off x="283771" y="2125865"/>
            <a:ext cx="11748654" cy="2554545"/>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We honor those that died daily by protecting the American way of life, personify what is best about the city, this country and, for what they did on that day.  </a:t>
            </a:r>
          </a:p>
        </p:txBody>
      </p:sp>
    </p:spTree>
    <p:extLst>
      <p:ext uri="{BB962C8B-B14F-4D97-AF65-F5344CB8AC3E}">
        <p14:creationId xmlns:p14="http://schemas.microsoft.com/office/powerpoint/2010/main" val="2977782055"/>
      </p:ext>
    </p:extLst>
  </p:cSld>
  <p:clrMapOvr>
    <a:masterClrMapping/>
  </p:clrMapOvr>
  <mc:AlternateContent xmlns:mc="http://schemas.openxmlformats.org/markup-compatibility/2006" xmlns:p14="http://schemas.microsoft.com/office/powerpoint/2010/main">
    <mc:Choice Requires="p14">
      <p:transition spd="slow" p14:dur="2000" advClick="0" advTm="15000">
        <p:push dir="u"/>
      </p:transition>
    </mc:Choice>
    <mc:Fallback xmlns="">
      <p:transition spd="slow" advClick="0" advTm="15000">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3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485</Words>
  <Application>Microsoft Office PowerPoint</Application>
  <PresentationFormat>Widescreen</PresentationFormat>
  <Paragraphs>12</Paragraphs>
  <Slides>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FALLEN NYPD OF THE 911 TERRORIST ATTACKS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FALLEN NYPD OF THE 911 TERRORIST ATTACKS</dc:title>
  <dc:creator>denekng01</dc:creator>
  <cp:lastModifiedBy>denekng01</cp:lastModifiedBy>
  <cp:revision>49</cp:revision>
  <dcterms:created xsi:type="dcterms:W3CDTF">2026-03-28T19:55:43Z</dcterms:created>
  <dcterms:modified xsi:type="dcterms:W3CDTF">2026-04-13T00:13:25Z</dcterms:modified>
</cp:coreProperties>
</file>