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56" r:id="rId3"/>
    <p:sldId id="258" r:id="rId4"/>
    <p:sldId id="267" r:id="rId5"/>
    <p:sldId id="259" r:id="rId6"/>
    <p:sldId id="266" r:id="rId7"/>
    <p:sldId id="260" r:id="rId8"/>
    <p:sldId id="269" r:id="rId9"/>
    <p:sldId id="26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1" d="100"/>
          <a:sy n="51" d="100"/>
        </p:scale>
        <p:origin x="103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www.facebook.com/FDNY?__tn__=-%5dK" TargetMode="External"/><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637DA-03DE-47EC-9407-B9648C9D43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7AC3F8B-ED4C-48AC-92A7-0A350D9027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07EC5E3-E79D-439E-8F92-F51F8C3C197E}"/>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CBBAD584-FCF6-4F39-856D-13A4BF01FB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45A0F0-C987-47E0-97D1-7DB58CDDBA8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94997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613EB-2F1D-47AB-9F67-2E203E0965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4605B0-B52D-4127-B513-23B353EACE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F3D0FD-D5F3-4BD3-A822-377573A9EE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01F9F1-5487-4A4D-9266-2A184E934398}"/>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6" name="Footer Placeholder 5">
            <a:extLst>
              <a:ext uri="{FF2B5EF4-FFF2-40B4-BE49-F238E27FC236}">
                <a16:creationId xmlns:a16="http://schemas.microsoft.com/office/drawing/2014/main" id="{A3E5D4FF-701F-40F8-8360-0307021320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148E12-1147-4196-86E0-DFA81C8672D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29046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1DCD0-DC58-42A4-9B4F-4451E0A6CA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43578B-3226-43E8-92F1-D8CBDD129F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877F43-1FFC-4497-96EA-E435BD981C35}"/>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34E57A6D-C45C-4794-8CE4-D2339909AF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9C2605-A708-4025-B910-6388110038D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173943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F1DEA-D39F-4073-9A6F-2A4656002D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E9F862-9FB3-4FE4-9FB2-5B595FA6147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C9CCC-A1AA-42A9-9865-28A344B091EC}"/>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0EDF87CF-822E-4DF0-9CE1-EBB02A3610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A36FED-8D2E-455F-8172-DE6949022B5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40945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C8417-27B6-4B58-B118-6D602EB042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00DEBD-58BA-4F9E-AB95-8D0110E8EBE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A74C-2855-448D-82A7-3622FF521352}"/>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CA19D089-BAC7-49C5-9BD3-0754C32D7E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E4296A-6881-4E0A-8F13-90A6FCDDAB82}"/>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31506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5C4AE-14B8-455B-B516-E8B4267282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A26074-27E9-4649-BC3C-02FBB3ED9A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25E82EE-DB07-41B4-ACAF-EECB85704BD0}"/>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FAAF7577-CB2F-4079-B47E-DA6B7BF33B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1007B3-7099-454C-86DA-581B89E8C65E}"/>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519727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17EC2-F8DF-4D50-BED3-2FF09B6B40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5E2027A-4372-4668-956F-215197194CC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711693-9D95-4B44-8978-77CCF85822A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AF5DF5-014C-495D-8C33-4F8DB8AF38D8}"/>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6" name="Footer Placeholder 5">
            <a:extLst>
              <a:ext uri="{FF2B5EF4-FFF2-40B4-BE49-F238E27FC236}">
                <a16:creationId xmlns:a16="http://schemas.microsoft.com/office/drawing/2014/main" id="{1D548309-2C09-4523-8D5E-2559EC8C2CF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79C6B7-88A7-4A55-9C67-FE5DEC02E29B}"/>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1746016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EB307-A254-4FC0-8905-DBB3EAD8C4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E1DEB2-7289-4A45-AEC5-A17A58398A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966B238-7AF0-41FD-92AA-B39EC972C4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6E0D1A-67C0-4F8A-A522-3569A68BA9A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23B096-2866-42AC-9FC9-66234697700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5DE013-B1EA-448C-9814-87054B188880}"/>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8" name="Footer Placeholder 7">
            <a:extLst>
              <a:ext uri="{FF2B5EF4-FFF2-40B4-BE49-F238E27FC236}">
                <a16:creationId xmlns:a16="http://schemas.microsoft.com/office/drawing/2014/main" id="{E9333B03-DC86-4AAC-B4D3-62227ACC4BC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73FA8F1-DB3E-4C58-A5B7-4F47036A95C9}"/>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933930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4AD9B-5CC8-4510-A118-FE55D2B59E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E0560FE-76C8-40C6-8B08-D6C5344E75FA}"/>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4" name="Footer Placeholder 3">
            <a:extLst>
              <a:ext uri="{FF2B5EF4-FFF2-40B4-BE49-F238E27FC236}">
                <a16:creationId xmlns:a16="http://schemas.microsoft.com/office/drawing/2014/main" id="{D7CDAD63-94A3-43EA-9C02-D280C84479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1A36A1-0762-4ED2-863D-4FD6385B8D4C}"/>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3280416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0108E-0CBC-43CB-B9DA-93672CBC636B}"/>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3" name="Footer Placeholder 2">
            <a:extLst>
              <a:ext uri="{FF2B5EF4-FFF2-40B4-BE49-F238E27FC236}">
                <a16:creationId xmlns:a16="http://schemas.microsoft.com/office/drawing/2014/main"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
            <a:ext cx="12192000" cy="6811165"/>
          </a:xfrm>
          <a:prstGeom prst="rect">
            <a:avLst/>
          </a:prstGeom>
        </p:spPr>
      </p:pic>
    </p:spTree>
    <p:extLst>
      <p:ext uri="{BB962C8B-B14F-4D97-AF65-F5344CB8AC3E}">
        <p14:creationId xmlns:p14="http://schemas.microsoft.com/office/powerpoint/2010/main" val="2707633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EF0108E-0CBC-43CB-B9DA-93672CBC636B}"/>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3" name="Footer Placeholder 2">
            <a:extLst>
              <a:ext uri="{FF2B5EF4-FFF2-40B4-BE49-F238E27FC236}">
                <a16:creationId xmlns:a16="http://schemas.microsoft.com/office/drawing/2014/main" id="{F0513262-80E5-4799-85A2-E1CE6CA01E6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D48E5-0484-49A7-92DF-5DF4F8AF8A6A}"/>
              </a:ext>
            </a:extLst>
          </p:cNvPr>
          <p:cNvSpPr>
            <a:spLocks noGrp="1"/>
          </p:cNvSpPr>
          <p:nvPr>
            <p:ph type="sldNum" sz="quarter" idx="12"/>
          </p:nvPr>
        </p:nvSpPr>
        <p:spPr/>
        <p:txBody>
          <a:bodyPr/>
          <a:lstStyle/>
          <a:p>
            <a:fld id="{7CE3CD3B-5DAB-4DFD-9331-3CFCB5358B47}" type="slidenum">
              <a:rPr lang="en-US" smtClean="0"/>
              <a:t>‹#›</a:t>
            </a:fld>
            <a:endParaRPr lang="en-US"/>
          </a:p>
        </p:txBody>
      </p:sp>
      <p:pic>
        <p:nvPicPr>
          <p:cNvPr id="7" name="Picture 6">
            <a:extLst>
              <a:ext uri="{FF2B5EF4-FFF2-40B4-BE49-F238E27FC236}">
                <a16:creationId xmlns:a16="http://schemas.microsoft.com/office/drawing/2014/main" id="{66056E83-EFEF-4814-8F9F-F98DB7039C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834"/>
            <a:ext cx="12192000" cy="6811165"/>
          </a:xfrm>
          <a:prstGeom prst="rect">
            <a:avLst/>
          </a:prstGeom>
        </p:spPr>
      </p:pic>
      <p:sp>
        <p:nvSpPr>
          <p:cNvPr id="9" name="Rectangle 8">
            <a:extLst>
              <a:ext uri="{FF2B5EF4-FFF2-40B4-BE49-F238E27FC236}">
                <a16:creationId xmlns:a16="http://schemas.microsoft.com/office/drawing/2014/main" id="{30501903-8FBC-492F-922A-7E6385887EA9}"/>
              </a:ext>
            </a:extLst>
          </p:cNvPr>
          <p:cNvSpPr/>
          <p:nvPr userDrawn="1"/>
        </p:nvSpPr>
        <p:spPr>
          <a:xfrm>
            <a:off x="3048000" y="2607116"/>
            <a:ext cx="6096000" cy="923330"/>
          </a:xfrm>
          <a:prstGeom prst="rect">
            <a:avLst/>
          </a:prstGeom>
        </p:spPr>
        <p:txBody>
          <a:bodyPr>
            <a:spAutoFit/>
          </a:bodyPr>
          <a:lstStyle/>
          <a:p>
            <a:r>
              <a:rPr lang="en-US" dirty="0"/>
              <a:t>On September 11, 2001, 343 </a:t>
            </a:r>
            <a:r>
              <a:rPr lang="en-US" dirty="0">
                <a:hlinkClick r:id="rId3"/>
              </a:rPr>
              <a:t>New York City Fire Department (FDNY)</a:t>
            </a:r>
            <a:r>
              <a:rPr lang="en-US" dirty="0"/>
              <a:t> firefighters made the ultimate sacrifice while responding to the attacks on the World Trade Center.</a:t>
            </a:r>
          </a:p>
        </p:txBody>
      </p:sp>
    </p:spTree>
    <p:extLst>
      <p:ext uri="{BB962C8B-B14F-4D97-AF65-F5344CB8AC3E}">
        <p14:creationId xmlns:p14="http://schemas.microsoft.com/office/powerpoint/2010/main" val="1560642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6209AC-3957-4A54-97CD-7326FD1E91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7A7AD35-A5BE-4B2E-B9BF-1B6729C3D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915740-E445-48CE-9380-B2F00E819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BAA589-3CC2-41A1-9463-132603F585D2}"/>
              </a:ext>
            </a:extLst>
          </p:cNvPr>
          <p:cNvSpPr>
            <a:spLocks noGrp="1"/>
          </p:cNvSpPr>
          <p:nvPr>
            <p:ph type="dt" sz="half" idx="10"/>
          </p:nvPr>
        </p:nvSpPr>
        <p:spPr/>
        <p:txBody>
          <a:bodyPr/>
          <a:lstStyle/>
          <a:p>
            <a:fld id="{96884A62-4B8A-4CC5-9497-3E52DEB0F30E}" type="datetimeFigureOut">
              <a:rPr lang="en-US" smtClean="0"/>
              <a:t>4/23/2026</a:t>
            </a:fld>
            <a:endParaRPr lang="en-US"/>
          </a:p>
        </p:txBody>
      </p:sp>
      <p:sp>
        <p:nvSpPr>
          <p:cNvPr id="6" name="Footer Placeholder 5">
            <a:extLst>
              <a:ext uri="{FF2B5EF4-FFF2-40B4-BE49-F238E27FC236}">
                <a16:creationId xmlns:a16="http://schemas.microsoft.com/office/drawing/2014/main" id="{AB04A5A8-0C39-4CE9-87BB-E38D662FCF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5C1AFB-5593-4127-AFD3-585A88E68DB8}"/>
              </a:ext>
            </a:extLst>
          </p:cNvPr>
          <p:cNvSpPr>
            <a:spLocks noGrp="1"/>
          </p:cNvSpPr>
          <p:nvPr>
            <p:ph type="sldNum" sz="quarter" idx="12"/>
          </p:nvPr>
        </p:nvSpPr>
        <p:spPr/>
        <p:txBody>
          <a:bodyPr/>
          <a:lstStyle/>
          <a:p>
            <a:fld id="{7CE3CD3B-5DAB-4DFD-9331-3CFCB5358B47}" type="slidenum">
              <a:rPr lang="en-US" smtClean="0"/>
              <a:t>‹#›</a:t>
            </a:fld>
            <a:endParaRPr lang="en-US"/>
          </a:p>
        </p:txBody>
      </p:sp>
    </p:spTree>
    <p:extLst>
      <p:ext uri="{BB962C8B-B14F-4D97-AF65-F5344CB8AC3E}">
        <p14:creationId xmlns:p14="http://schemas.microsoft.com/office/powerpoint/2010/main" val="2274461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9D343D-F422-4802-93A1-5AF5167BB4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4BC49B-9578-4514-BB72-A7028C5AA9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93D10E-7530-4669-9969-23DACD92E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84A62-4B8A-4CC5-9497-3E52DEB0F30E}" type="datetimeFigureOut">
              <a:rPr lang="en-US" smtClean="0"/>
              <a:t>4/23/2026</a:t>
            </a:fld>
            <a:endParaRPr lang="en-US"/>
          </a:p>
        </p:txBody>
      </p:sp>
      <p:sp>
        <p:nvSpPr>
          <p:cNvPr id="5" name="Footer Placeholder 4">
            <a:extLst>
              <a:ext uri="{FF2B5EF4-FFF2-40B4-BE49-F238E27FC236}">
                <a16:creationId xmlns:a16="http://schemas.microsoft.com/office/drawing/2014/main" id="{CF51D70E-278D-4660-B12B-D5E657D331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A85EBE-39B0-4BA7-9B47-50D3EB2D52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3CD3B-5DAB-4DFD-9331-3CFCB5358B47}" type="slidenum">
              <a:rPr lang="en-US" smtClean="0"/>
              <a:t>‹#›</a:t>
            </a:fld>
            <a:endParaRPr lang="en-US"/>
          </a:p>
        </p:txBody>
      </p:sp>
    </p:spTree>
    <p:extLst>
      <p:ext uri="{BB962C8B-B14F-4D97-AF65-F5344CB8AC3E}">
        <p14:creationId xmlns:p14="http://schemas.microsoft.com/office/powerpoint/2010/main" val="37108706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9712D7-237F-4FE4-BAAF-C1529C897C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69"/>
            <a:ext cx="12192000" cy="6811165"/>
          </a:xfrm>
          <a:prstGeom prst="rect">
            <a:avLst/>
          </a:prstGeom>
        </p:spPr>
      </p:pic>
      <p:sp>
        <p:nvSpPr>
          <p:cNvPr id="2" name="TextBox 1">
            <a:extLst>
              <a:ext uri="{FF2B5EF4-FFF2-40B4-BE49-F238E27FC236}">
                <a16:creationId xmlns:a16="http://schemas.microsoft.com/office/drawing/2014/main" id="{D3FBC20D-85CA-4CD9-A35F-FD4B5C58778E}"/>
              </a:ext>
            </a:extLst>
          </p:cNvPr>
          <p:cNvSpPr txBox="1"/>
          <p:nvPr/>
        </p:nvSpPr>
        <p:spPr>
          <a:xfrm>
            <a:off x="810099" y="1814965"/>
            <a:ext cx="10571805" cy="2554545"/>
          </a:xfrm>
          <a:prstGeom prst="rect">
            <a:avLst/>
          </a:prstGeom>
          <a:noFill/>
        </p:spPr>
        <p:txBody>
          <a:bodyPr wrap="none" rtlCol="0">
            <a:spAutoFit/>
          </a:bodyPr>
          <a:lstStyle/>
          <a:p>
            <a:pPr algn="ctr"/>
            <a:r>
              <a:rPr lang="en-US" sz="8000" b="1" dirty="0">
                <a:effectLst>
                  <a:outerShdw blurRad="38100" dist="38100" dir="2700000" algn="tl">
                    <a:srgbClr val="000000">
                      <a:alpha val="43137"/>
                    </a:srgbClr>
                  </a:outerShdw>
                </a:effectLst>
              </a:rPr>
              <a:t>FALLEN FDNY OF THE </a:t>
            </a:r>
          </a:p>
          <a:p>
            <a:pPr algn="ctr"/>
            <a:r>
              <a:rPr lang="en-US" sz="8000" b="1" dirty="0">
                <a:effectLst>
                  <a:outerShdw blurRad="38100" dist="38100" dir="2700000" algn="tl">
                    <a:srgbClr val="000000">
                      <a:alpha val="43137"/>
                    </a:srgbClr>
                  </a:outerShdw>
                </a:effectLst>
              </a:rPr>
              <a:t>911 TERRORIST ATTACKS</a:t>
            </a:r>
          </a:p>
        </p:txBody>
      </p:sp>
      <p:pic>
        <p:nvPicPr>
          <p:cNvPr id="3" name="ytmp3free.cc_amazing-grace-bagpipe-master-youtubemp3free.org">
            <a:hlinkClick r:id="" action="ppaction://media"/>
            <a:extLst>
              <a:ext uri="{FF2B5EF4-FFF2-40B4-BE49-F238E27FC236}">
                <a16:creationId xmlns:a16="http://schemas.microsoft.com/office/drawing/2014/main" id="{167FDB33-05F6-4F9C-98F8-8A6CA04BE2B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23455" y="4431855"/>
            <a:ext cx="609600" cy="609600"/>
          </a:xfrm>
          <a:prstGeom prst="rect">
            <a:avLst/>
          </a:prstGeom>
        </p:spPr>
      </p:pic>
      <p:pic>
        <p:nvPicPr>
          <p:cNvPr id="6" name="Picture 5">
            <a:extLst>
              <a:ext uri="{FF2B5EF4-FFF2-40B4-BE49-F238E27FC236}">
                <a16:creationId xmlns:a16="http://schemas.microsoft.com/office/drawing/2014/main" id="{47453721-502A-42EB-871D-116E0B2284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72584" y="41566"/>
            <a:ext cx="1719416" cy="2175588"/>
          </a:xfrm>
          <a:prstGeom prst="rect">
            <a:avLst/>
          </a:prstGeom>
        </p:spPr>
      </p:pic>
    </p:spTree>
    <p:extLst>
      <p:ext uri="{BB962C8B-B14F-4D97-AF65-F5344CB8AC3E}">
        <p14:creationId xmlns:p14="http://schemas.microsoft.com/office/powerpoint/2010/main" val="694214054"/>
      </p:ext>
    </p:extLst>
  </p:cSld>
  <p:clrMapOvr>
    <a:masterClrMapping/>
  </p:clrMapOvr>
  <p:transition spd="slow" advClick="0" advTm="7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16" showWhenStopped="0">
                <p:cTn id="14"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3C5E46-B053-4B9B-87B4-0E060B03CF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69"/>
            <a:ext cx="12192000" cy="6811165"/>
          </a:xfrm>
          <a:prstGeom prst="rect">
            <a:avLst/>
          </a:prstGeom>
        </p:spPr>
      </p:pic>
      <p:sp>
        <p:nvSpPr>
          <p:cNvPr id="6" name="Rectangle 5">
            <a:extLst>
              <a:ext uri="{FF2B5EF4-FFF2-40B4-BE49-F238E27FC236}">
                <a16:creationId xmlns:a16="http://schemas.microsoft.com/office/drawing/2014/main" id="{3402BDB2-E7C0-4E01-BBA0-9A6831118BAA}"/>
              </a:ext>
            </a:extLst>
          </p:cNvPr>
          <p:cNvSpPr/>
          <p:nvPr/>
        </p:nvSpPr>
        <p:spPr>
          <a:xfrm>
            <a:off x="0" y="345305"/>
            <a:ext cx="12316691" cy="6247864"/>
          </a:xfrm>
          <a:prstGeom prst="rect">
            <a:avLst/>
          </a:prstGeom>
        </p:spPr>
        <p:txBody>
          <a:bodyPr wrap="square">
            <a:spAutoFit/>
          </a:bodyPr>
          <a:lstStyle/>
          <a:p>
            <a:r>
              <a:rPr lang="en-US" sz="4000" b="1" dirty="0"/>
              <a:t>At 8:46 a.m. on September 11, 2001, terrorists from the Islamist extreme group al Qaeda</a:t>
            </a:r>
            <a:r>
              <a:rPr lang="en-US" sz="4000" dirty="0"/>
              <a:t> </a:t>
            </a:r>
            <a:r>
              <a:rPr lang="en-US" sz="4000" b="1" dirty="0"/>
              <a:t>hijacked and crashed American Airlines Flight 11 into the north tower of the World Trade Center in New York City.  Six minutes later, the first contingent of New York City firefighters—two ladder and two engine companies—had arrived at the stricken building. They had just begun to climb a stairwell in an effort to reach people trapped on the upper floors, when another hijacked airliner, United Airlines Flight 175, struck the south tower at 9:03 a.m.</a:t>
            </a:r>
          </a:p>
        </p:txBody>
      </p:sp>
    </p:spTree>
    <p:extLst>
      <p:ext uri="{BB962C8B-B14F-4D97-AF65-F5344CB8AC3E}">
        <p14:creationId xmlns:p14="http://schemas.microsoft.com/office/powerpoint/2010/main" val="1735713537"/>
      </p:ext>
    </p:extLst>
  </p:cSld>
  <p:clrMapOvr>
    <a:masterClrMapping/>
  </p:clrMapOvr>
  <mc:AlternateContent xmlns:mc="http://schemas.openxmlformats.org/markup-compatibility/2006" xmlns:p14="http://schemas.microsoft.com/office/powerpoint/2010/main">
    <mc:Choice Requires="p14">
      <p:transition spd="slow" p14:dur="2000" advClick="0" advTm="19000">
        <p:push dir="u"/>
      </p:transition>
    </mc:Choice>
    <mc:Fallback xmlns="">
      <p:transition spd="slow" advClick="0" advTm="19000">
        <p:push dir="u"/>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DDE0448-7BBA-4305-AE45-585D48246B90}"/>
              </a:ext>
            </a:extLst>
          </p:cNvPr>
          <p:cNvSpPr/>
          <p:nvPr/>
        </p:nvSpPr>
        <p:spPr>
          <a:xfrm>
            <a:off x="-48491" y="1066800"/>
            <a:ext cx="12288982" cy="4401205"/>
          </a:xfrm>
          <a:prstGeom prst="rect">
            <a:avLst/>
          </a:prstGeom>
        </p:spPr>
        <p:txBody>
          <a:bodyPr wrap="square">
            <a:spAutoFit/>
          </a:bodyPr>
          <a:lstStyle/>
          <a:p>
            <a:r>
              <a:rPr lang="en-US" sz="4000" b="1" dirty="0"/>
              <a:t>The first fatality occurred at approximately 9:30 a.m., when a civilian leaping from the south tower struck firefighter Daniel Suhr, according to the 9/11 commission report and an oral history interview with FDNY Captain Paul Conlon, who witnessed it. “It wasn’t like you heard something falling and could jump out of the way,” Conlon recalled.</a:t>
            </a:r>
          </a:p>
        </p:txBody>
      </p:sp>
    </p:spTree>
    <p:extLst>
      <p:ext uri="{BB962C8B-B14F-4D97-AF65-F5344CB8AC3E}">
        <p14:creationId xmlns:p14="http://schemas.microsoft.com/office/powerpoint/2010/main" val="3459087529"/>
      </p:ext>
    </p:extLst>
  </p:cSld>
  <p:clrMapOvr>
    <a:masterClrMapping/>
  </p:clrMapOvr>
  <mc:AlternateContent xmlns:mc="http://schemas.openxmlformats.org/markup-compatibility/2006" xmlns:p14="http://schemas.microsoft.com/office/powerpoint/2010/main">
    <mc:Choice Requires="p14">
      <p:transition spd="slow" p14:dur="2000" advClick="0" advTm="16000">
        <p:push dir="u"/>
      </p:transition>
    </mc:Choice>
    <mc:Fallback xmlns="">
      <p:transition spd="slow" advClick="0" advTm="16000">
        <p:push dir="u"/>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s of 9/11 from Milwaukee Journal ...">
            <a:extLst>
              <a:ext uri="{FF2B5EF4-FFF2-40B4-BE49-F238E27FC236}">
                <a16:creationId xmlns:a16="http://schemas.microsoft.com/office/drawing/2014/main" id="{55D18097-85FD-41E5-A0FB-C637404AF4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20"/>
            <a:ext cx="12192000" cy="6861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25585"/>
      </p:ext>
    </p:extLst>
  </p:cSld>
  <p:clrMapOvr>
    <a:masterClrMapping/>
  </p:clrMapOvr>
  <mc:AlternateContent xmlns:mc="http://schemas.openxmlformats.org/markup-compatibility/2006" xmlns:p14="http://schemas.microsoft.com/office/powerpoint/2010/main">
    <mc:Choice Requires="p14">
      <p:transition spd="slow" p14:dur="2000" advTm="10000">
        <p:push dir="u"/>
      </p:transition>
    </mc:Choice>
    <mc:Fallback xmlns="">
      <p:transition spd="slow" advTm="10000">
        <p:push dir="u"/>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4007D-AE83-4C87-8DE1-34F814E6C7DA}"/>
              </a:ext>
            </a:extLst>
          </p:cNvPr>
          <p:cNvSpPr/>
          <p:nvPr/>
        </p:nvSpPr>
        <p:spPr>
          <a:xfrm>
            <a:off x="27698" y="343671"/>
            <a:ext cx="12164302" cy="6247864"/>
          </a:xfrm>
          <a:prstGeom prst="rect">
            <a:avLst/>
          </a:prstGeom>
        </p:spPr>
        <p:txBody>
          <a:bodyPr wrap="square">
            <a:spAutoFit/>
          </a:bodyPr>
          <a:lstStyle/>
          <a:p>
            <a:r>
              <a:rPr lang="en-US" sz="4000" b="1" dirty="0"/>
              <a:t>At 9:59 a.m., the south tower suddenly disintegrated, collapsing into itself in just 10 seconds after burning for 56 minutes. More than 800 people in and around the building are killed.</a:t>
            </a:r>
          </a:p>
          <a:p>
            <a:r>
              <a:rPr lang="en-US" sz="4000" b="1" dirty="0"/>
              <a:t>There was no time to flee, and the collapse killed all the firefighters and emergency personnel inside the building.</a:t>
            </a:r>
            <a:endParaRPr lang="en-US" sz="4000" dirty="0"/>
          </a:p>
          <a:p>
            <a:r>
              <a:rPr lang="en-US" sz="4000" b="1" dirty="0"/>
              <a:t>The north tower began to collapse at 10:28 a.m. after burning for 102 minutes. More than 1,600 in and around the building are killed.</a:t>
            </a:r>
          </a:p>
        </p:txBody>
      </p:sp>
    </p:spTree>
    <p:extLst>
      <p:ext uri="{BB962C8B-B14F-4D97-AF65-F5344CB8AC3E}">
        <p14:creationId xmlns:p14="http://schemas.microsoft.com/office/powerpoint/2010/main" val="1709943952"/>
      </p:ext>
    </p:extLst>
  </p:cSld>
  <p:clrMapOvr>
    <a:masterClrMapping/>
  </p:clrMapOvr>
  <mc:AlternateContent xmlns:mc="http://schemas.openxmlformats.org/markup-compatibility/2006" xmlns:p14="http://schemas.microsoft.com/office/powerpoint/2010/main">
    <mc:Choice Requires="p14">
      <p:transition spd="slow" p14:dur="2000" advClick="0" advTm="20000">
        <p:push dir="u"/>
      </p:transition>
    </mc:Choice>
    <mc:Fallback xmlns="">
      <p:transition spd="slow" advClick="0" advTm="20000">
        <p:push dir="u"/>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Firefighters make their way through the rubble after terrorists crashed two airliners into the World Trade Center in a deadly series of blows in New York, Sept. 11, 2001.">
            <a:extLst>
              <a:ext uri="{FF2B5EF4-FFF2-40B4-BE49-F238E27FC236}">
                <a16:creationId xmlns:a16="http://schemas.microsoft.com/office/drawing/2014/main" id="{E1CA16D1-2087-4069-84DA-ECBBDE7171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5968122"/>
      </p:ext>
    </p:extLst>
  </p:cSld>
  <p:clrMapOvr>
    <a:masterClrMapping/>
  </p:clrMapOvr>
  <mc:AlternateContent xmlns:mc="http://schemas.openxmlformats.org/markup-compatibility/2006" xmlns:p14="http://schemas.microsoft.com/office/powerpoint/2010/main">
    <mc:Choice Requires="p14">
      <p:transition spd="slow" p14:dur="2000" advClick="0" advTm="15000">
        <p:push dir="u"/>
      </p:transition>
    </mc:Choice>
    <mc:Fallback xmlns="">
      <p:transition spd="slow" advClick="0" advTm="15000">
        <p:push dir="u"/>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5859EDE-E68C-4413-9446-45115ABD415D}"/>
              </a:ext>
            </a:extLst>
          </p:cNvPr>
          <p:cNvSpPr/>
          <p:nvPr/>
        </p:nvSpPr>
        <p:spPr>
          <a:xfrm>
            <a:off x="0" y="1928198"/>
            <a:ext cx="12192000" cy="2554545"/>
          </a:xfrm>
          <a:prstGeom prst="rect">
            <a:avLst/>
          </a:prstGeom>
        </p:spPr>
        <p:txBody>
          <a:bodyPr wrap="square">
            <a:spAutoFit/>
          </a:bodyPr>
          <a:lstStyle/>
          <a:p>
            <a:r>
              <a:rPr lang="en-US" sz="4000" b="1" dirty="0"/>
              <a:t>On that fatal morning, 343 New York City Fire Department (FDNY) firefighters made the ultimate sacrifice as well as 2,983 men, women, and children who were killed at the World Trade Center.</a:t>
            </a:r>
          </a:p>
        </p:txBody>
      </p:sp>
    </p:spTree>
    <p:extLst>
      <p:ext uri="{BB962C8B-B14F-4D97-AF65-F5344CB8AC3E}">
        <p14:creationId xmlns:p14="http://schemas.microsoft.com/office/powerpoint/2010/main" val="1859470516"/>
      </p:ext>
    </p:extLst>
  </p:cSld>
  <p:clrMapOvr>
    <a:masterClrMapping/>
  </p:clrMapOvr>
  <mc:AlternateContent xmlns:mc="http://schemas.openxmlformats.org/markup-compatibility/2006" xmlns:p14="http://schemas.microsoft.com/office/powerpoint/2010/main">
    <mc:Choice Requires="p14">
      <p:transition spd="slow" p14:dur="2000" advClick="0" advTm="20000">
        <p:push dir="u"/>
      </p:transition>
    </mc:Choice>
    <mc:Fallback xmlns="">
      <p:transition spd="slow" advClick="0" advTm="20000">
        <p:push dir="u"/>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NYPD gathered at the 9/11 Memorial ...">
            <a:extLst>
              <a:ext uri="{FF2B5EF4-FFF2-40B4-BE49-F238E27FC236}">
                <a16:creationId xmlns:a16="http://schemas.microsoft.com/office/drawing/2014/main" id="{1AACA40C-ABB3-4211-AB21-C18CEFC0D7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209"/>
            <a:ext cx="12187450" cy="68205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28488"/>
      </p:ext>
    </p:extLst>
  </p:cSld>
  <p:clrMapOvr>
    <a:masterClrMapping/>
  </p:clrMapOvr>
  <mc:AlternateContent xmlns:mc="http://schemas.openxmlformats.org/markup-compatibility/2006" xmlns:p14="http://schemas.microsoft.com/office/powerpoint/2010/main">
    <mc:Choice Requires="p14">
      <p:transition spd="slow" p14:dur="2000" advClick="0" advTm="10000">
        <p:push dir="u"/>
      </p:transition>
    </mc:Choice>
    <mc:Fallback xmlns="">
      <p:transition spd="slow" advClick="0" advTm="10000">
        <p:push dir="u"/>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ational September 11 Memorial &amp; Museum">
            <a:extLst>
              <a:ext uri="{FF2B5EF4-FFF2-40B4-BE49-F238E27FC236}">
                <a16:creationId xmlns:a16="http://schemas.microsoft.com/office/drawing/2014/main" id="{6B6DC0B2-F4A4-4CD1-B8FE-14814A2695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41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669207"/>
      </p:ext>
    </p:extLst>
  </p:cSld>
  <p:clrMapOvr>
    <a:masterClrMapping/>
  </p:clrMapOvr>
  <mc:AlternateContent xmlns:mc="http://schemas.openxmlformats.org/markup-compatibility/2006" xmlns:p14="http://schemas.microsoft.com/office/powerpoint/2010/main">
    <mc:Choice Requires="p14">
      <p:transition spd="slow" p14:dur="2000" advClick="0" advTm="16000">
        <p:push dir="u"/>
      </p:transition>
    </mc:Choice>
    <mc:Fallback xmlns="">
      <p:transition spd="slow" advClick="0" advTm="16000">
        <p:push dir="u"/>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665</TotalTime>
  <Words>304</Words>
  <Application>Microsoft Office PowerPoint</Application>
  <PresentationFormat>Widescreen</PresentationFormat>
  <Paragraphs>8</Paragraphs>
  <Slides>9</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denekng01</dc:creator>
  <cp:lastModifiedBy>denekng01</cp:lastModifiedBy>
  <cp:revision>18</cp:revision>
  <dcterms:created xsi:type="dcterms:W3CDTF">2026-03-29T23:10:05Z</dcterms:created>
  <dcterms:modified xsi:type="dcterms:W3CDTF">2026-04-23T23:51:04Z</dcterms:modified>
</cp:coreProperties>
</file>