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4" autoAdjust="0"/>
    <p:restoredTop sz="94660"/>
  </p:normalViewPr>
  <p:slideViewPr>
    <p:cSldViewPr snapToGrid="0">
      <p:cViewPr>
        <p:scale>
          <a:sx n="60" d="100"/>
          <a:sy n="60" d="100"/>
        </p:scale>
        <p:origin x="9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075256-061E-4554-9704-CAE62E526F5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989187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75256-061E-4554-9704-CAE62E526F5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340664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75256-061E-4554-9704-CAE62E526F5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909018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75256-061E-4554-9704-CAE62E526F5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780292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075256-061E-4554-9704-CAE62E526F54}"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777235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075256-061E-4554-9704-CAE62E526F5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223297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075256-061E-4554-9704-CAE62E526F54}" type="datetimeFigureOut">
              <a:rPr lang="en-US" smtClean="0"/>
              <a:t>6/8/2026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2519563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075256-061E-4554-9704-CAE62E526F54}" type="datetimeFigureOut">
              <a:rPr lang="en-US" smtClean="0"/>
              <a:t>6/8/2026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274503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75256-061E-4554-9704-CAE62E526F54}" type="datetimeFigureOut">
              <a:rPr lang="en-US" smtClean="0"/>
              <a:t>6/8/2026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3246146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75256-061E-4554-9704-CAE62E526F5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1948969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75256-061E-4554-9704-CAE62E526F54}"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00674-7191-4CF8-985F-E01B5D1065DF}" type="slidenum">
              <a:rPr lang="en-US" smtClean="0"/>
              <a:t>‹#›</a:t>
            </a:fld>
            <a:endParaRPr lang="en-US"/>
          </a:p>
        </p:txBody>
      </p:sp>
    </p:spTree>
    <p:extLst>
      <p:ext uri="{BB962C8B-B14F-4D97-AF65-F5344CB8AC3E}">
        <p14:creationId xmlns:p14="http://schemas.microsoft.com/office/powerpoint/2010/main" val="3016414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75256-061E-4554-9704-CAE62E526F54}" type="datetimeFigureOut">
              <a:rPr lang="en-US" smtClean="0"/>
              <a:t>6/8/2026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100674-7191-4CF8-985F-E01B5D1065DF}" type="slidenum">
              <a:rPr lang="en-US" smtClean="0"/>
              <a:t>‹#›</a:t>
            </a:fld>
            <a:endParaRPr lang="en-US"/>
          </a:p>
        </p:txBody>
      </p:sp>
    </p:spTree>
    <p:extLst>
      <p:ext uri="{BB962C8B-B14F-4D97-AF65-F5344CB8AC3E}">
        <p14:creationId xmlns:p14="http://schemas.microsoft.com/office/powerpoint/2010/main" val="1751804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0743"/>
          </a:xfrm>
          <a:prstGeom prst="rect">
            <a:avLst/>
          </a:prstGeom>
        </p:spPr>
      </p:pic>
      <p:sp>
        <p:nvSpPr>
          <p:cNvPr id="4" name="TextBox 3"/>
          <p:cNvSpPr txBox="1"/>
          <p:nvPr/>
        </p:nvSpPr>
        <p:spPr>
          <a:xfrm>
            <a:off x="-16035" y="3031957"/>
            <a:ext cx="12380633" cy="1015663"/>
          </a:xfrm>
          <a:prstGeom prst="rect">
            <a:avLst/>
          </a:prstGeom>
          <a:noFill/>
        </p:spPr>
        <p:txBody>
          <a:bodyPr wrap="none" rtlCol="0">
            <a:spAutoFit/>
          </a:bodyPr>
          <a:lstStyle/>
          <a:p>
            <a:r>
              <a:rPr lang="en-US" sz="6000" b="1" dirty="0" smtClean="0">
                <a:latin typeface="Arial" panose="020B0604020202020204" pitchFamily="34" charset="0"/>
                <a:cs typeface="Arial" panose="020B0604020202020204" pitchFamily="34" charset="0"/>
              </a:rPr>
              <a:t>WOMEN IN THE ARMED FORCES</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16651"/>
      </p:ext>
    </p:extLst>
  </p:cSld>
  <p:clrMapOvr>
    <a:masterClrMapping/>
  </p:clrMapOvr>
  <mc:AlternateContent xmlns:mc="http://schemas.openxmlformats.org/markup-compatibility/2006">
    <mc:Choice xmlns:p14="http://schemas.microsoft.com/office/powerpoint/2010/main" Requires="p14">
      <p:transition spd="slow" p14:dur="2000" advClick="0" advTm="2000">
        <p:push dir="u"/>
      </p:transition>
    </mc:Choice>
    <mc:Fallback>
      <p:transition spd="slow" advClick="0" advTm="2000">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995"/>
            <a:ext cx="12192000" cy="6740307"/>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In 1950, the Korean War broke out, and 120,000 women would go on to serve in active duty positions from 1950-1953. Although they could not serve in combat, they undertook new roles such as military police officers or engineers. Military nurses would also continue to play a critical role during this time. Mobile Army Surgical Hospitals (MASH) were heavily used during the Korean War, providing fully functioning hospitals in combat zones, where many nurses worked. </a:t>
            </a:r>
          </a:p>
          <a:p>
            <a:r>
              <a:rPr lang="en-US" sz="3600" b="1" dirty="0" smtClean="0">
                <a:latin typeface="Arial" panose="020B0604020202020204" pitchFamily="34" charset="0"/>
                <a:cs typeface="Arial" panose="020B0604020202020204" pitchFamily="34" charset="0"/>
              </a:rPr>
              <a:t>Just a few years later in the Vietnam War, these nurses would be called to the front lines once again.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9727361"/>
      </p:ext>
    </p:extLst>
  </p:cSld>
  <p:clrMapOvr>
    <a:masterClrMapping/>
  </p:clrMapOvr>
  <mc:AlternateContent xmlns:mc="http://schemas.openxmlformats.org/markup-compatibility/2006">
    <mc:Choice xmlns:p14="http://schemas.microsoft.com/office/powerpoint/2010/main" Requires="p14">
      <p:transition spd="slow" p14:dur="4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377" y="181888"/>
            <a:ext cx="11903243" cy="5632311"/>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Approximately 11,000 women were stationed in Vietnam during the nearly 20-year war, and 90% of them were nurses in the Army, Navy and Air Force. Notably, most volunteered to go.</a:t>
            </a:r>
          </a:p>
          <a:p>
            <a:r>
              <a:rPr lang="en-US" sz="3600" b="1" dirty="0" smtClean="0">
                <a:latin typeface="Arial" panose="020B0604020202020204" pitchFamily="34" charset="0"/>
                <a:cs typeface="Arial" panose="020B0604020202020204" pitchFamily="34" charset="0"/>
              </a:rPr>
              <a:t>At the end of the 20th century and the beginning of the 21st, there were a lot of “firsts” for women in the military:  the first woman to become a Navy fighter pilot; the first female four-star general in the Army, and the first female rescue swimmer in the Coast Guard, among others.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3235242"/>
      </p:ext>
    </p:extLst>
  </p:cSld>
  <p:clrMapOvr>
    <a:masterClrMapping/>
  </p:clrMapOvr>
  <mc:AlternateContent xmlns:mc="http://schemas.openxmlformats.org/markup-compatibility/2006">
    <mc:Choice xmlns:p14="http://schemas.microsoft.com/office/powerpoint/2010/main" Requires="p14">
      <p:transition spd="slow" p14:dur="4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083" y="4375812"/>
            <a:ext cx="11951368" cy="1754326"/>
          </a:xfrm>
          <a:prstGeom prst="rect">
            <a:avLst/>
          </a:prstGeom>
        </p:spPr>
        <p:txBody>
          <a:bodyPr wrap="square">
            <a:spAutoFit/>
          </a:bodyPr>
          <a:lstStyle/>
          <a:p>
            <a:r>
              <a:rPr lang="en-US" sz="3600" b="1" dirty="0">
                <a:latin typeface="Arial" panose="020B0604020202020204" pitchFamily="34" charset="0"/>
                <a:cs typeface="Arial" panose="020B0604020202020204" pitchFamily="34" charset="0"/>
              </a:rPr>
              <a:t>ambush </a:t>
            </a:r>
            <a:r>
              <a:rPr lang="en-US" sz="3600" b="1" dirty="0" smtClean="0">
                <a:latin typeface="Arial" panose="020B0604020202020204" pitchFamily="34" charset="0"/>
                <a:cs typeface="Arial" panose="020B0604020202020204" pitchFamily="34" charset="0"/>
              </a:rPr>
              <a:t>on </a:t>
            </a:r>
            <a:r>
              <a:rPr lang="en-US" sz="3600" b="1" dirty="0" smtClean="0">
                <a:latin typeface="Arial" panose="020B0604020202020204" pitchFamily="34" charset="0"/>
                <a:cs typeface="Arial" panose="020B0604020202020204" pitchFamily="34" charset="0"/>
              </a:rPr>
              <a:t>her supply convoy in Iraq in 2005. She is also the first woman to ever receive the Silver Star for direct combat action.</a:t>
            </a:r>
            <a:endParaRPr lang="en-US" sz="3600" b="1" dirty="0">
              <a:latin typeface="Arial" panose="020B0604020202020204" pitchFamily="34" charset="0"/>
              <a:cs typeface="Arial" panose="020B0604020202020204" pitchFamily="34" charset="0"/>
            </a:endParaRPr>
          </a:p>
        </p:txBody>
      </p:sp>
      <p:pic>
        <p:nvPicPr>
          <p:cNvPr id="6152" name="Picture 8" descr="Silver Star recipients Staff Sgt. Timothy Nein, Sgt. Leigh Ann Hester and Spc. Jason Mike stand proud during their award ceremony June 16 in Ira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154779" cy="446584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154779" y="0"/>
            <a:ext cx="5037221" cy="4524315"/>
          </a:xfrm>
          <a:prstGeom prst="rect">
            <a:avLst/>
          </a:prstGeom>
        </p:spPr>
        <p:txBody>
          <a:bodyPr wrap="square">
            <a:spAutoFit/>
          </a:bodyPr>
          <a:lstStyle/>
          <a:p>
            <a:r>
              <a:rPr lang="en-US" sz="3600" b="1" dirty="0">
                <a:latin typeface="Arial" panose="020B0604020202020204" pitchFamily="34" charset="0"/>
                <a:cs typeface="Arial" panose="020B0604020202020204" pitchFamily="34" charset="0"/>
              </a:rPr>
              <a:t>The first Silver Star awarded to a female soldier since World War II was awarded to Army Sgt. Leigh Ann Hester in recognition of her brave actions during an </a:t>
            </a:r>
            <a:r>
              <a:rPr lang="en-US" sz="3600" b="1" dirty="0" smtClean="0">
                <a:latin typeface="Arial" panose="020B0604020202020204" pitchFamily="34" charset="0"/>
                <a:cs typeface="Arial" panose="020B0604020202020204" pitchFamily="34" charset="0"/>
              </a:rPr>
              <a:t>enemy</a:t>
            </a:r>
            <a:endParaRPr lang="en-US" sz="3600" dirty="0"/>
          </a:p>
        </p:txBody>
      </p:sp>
    </p:spTree>
    <p:extLst>
      <p:ext uri="{BB962C8B-B14F-4D97-AF65-F5344CB8AC3E}">
        <p14:creationId xmlns:p14="http://schemas.microsoft.com/office/powerpoint/2010/main" val="966993897"/>
      </p:ext>
    </p:extLst>
  </p:cSld>
  <p:clrMapOvr>
    <a:masterClrMapping/>
  </p:clrMapOvr>
  <mc:AlternateContent xmlns:mc="http://schemas.openxmlformats.org/markup-compatibility/2006">
    <mc:Choice xmlns:p14="http://schemas.microsoft.com/office/powerpoint/2010/main" Requires="p14">
      <p:transition spd="slow" p14:dur="30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2507" y="224588"/>
            <a:ext cx="11854527" cy="6186309"/>
          </a:xfrm>
          <a:prstGeom prst="rect">
            <a:avLst/>
          </a:prstGeom>
          <a:noFill/>
        </p:spPr>
        <p:txBody>
          <a:bodyPr wrap="none" rtlCol="0">
            <a:spAutoFit/>
          </a:bodyPr>
          <a:lstStyle/>
          <a:p>
            <a:r>
              <a:rPr lang="en-US" sz="3600" b="1" dirty="0" smtClean="0">
                <a:latin typeface="Arial" panose="020B0604020202020204" pitchFamily="34" charset="0"/>
                <a:cs typeface="Arial" panose="020B0604020202020204" pitchFamily="34" charset="0"/>
              </a:rPr>
              <a:t>From the battlefields of the American Revolution to </a:t>
            </a:r>
          </a:p>
          <a:p>
            <a:r>
              <a:rPr lang="en-US" sz="3600" b="1" dirty="0" smtClean="0">
                <a:latin typeface="Arial" panose="020B0604020202020204" pitchFamily="34" charset="0"/>
                <a:cs typeface="Arial" panose="020B0604020202020204" pitchFamily="34" charset="0"/>
              </a:rPr>
              <a:t>the deserts of Kuwait, women have been serving in </a:t>
            </a:r>
          </a:p>
          <a:p>
            <a:r>
              <a:rPr lang="en-US" sz="3600" b="1" dirty="0" smtClean="0">
                <a:latin typeface="Arial" panose="020B0604020202020204" pitchFamily="34" charset="0"/>
                <a:cs typeface="Arial" panose="020B0604020202020204" pitchFamily="34" charset="0"/>
              </a:rPr>
              <a:t>the military in one form or another for more than 200</a:t>
            </a:r>
          </a:p>
          <a:p>
            <a:r>
              <a:rPr lang="en-US" sz="3600" b="1" dirty="0" smtClean="0">
                <a:latin typeface="Arial" panose="020B0604020202020204" pitchFamily="34" charset="0"/>
                <a:cs typeface="Arial" panose="020B0604020202020204" pitchFamily="34" charset="0"/>
              </a:rPr>
              <a:t>years.</a:t>
            </a:r>
          </a:p>
          <a:p>
            <a:r>
              <a:rPr lang="en-US" sz="3600" b="1" dirty="0" smtClean="0">
                <a:latin typeface="Arial" panose="020B0604020202020204" pitchFamily="34" charset="0"/>
                <a:cs typeface="Arial" panose="020B0604020202020204" pitchFamily="34" charset="0"/>
              </a:rPr>
              <a:t>Although women were not always permitted to enlist </a:t>
            </a:r>
          </a:p>
          <a:p>
            <a:r>
              <a:rPr lang="en-US" sz="3600" b="1" dirty="0" smtClean="0">
                <a:latin typeface="Arial" panose="020B0604020202020204" pitchFamily="34" charset="0"/>
                <a:cs typeface="Arial" panose="020B0604020202020204" pitchFamily="34" charset="0"/>
              </a:rPr>
              <a:t>in the U.S. Armed Forces, many still found ways to </a:t>
            </a:r>
          </a:p>
          <a:p>
            <a:r>
              <a:rPr lang="en-US" sz="3600" b="1" dirty="0" smtClean="0">
                <a:latin typeface="Arial" panose="020B0604020202020204" pitchFamily="34" charset="0"/>
                <a:cs typeface="Arial" panose="020B0604020202020204" pitchFamily="34" charset="0"/>
              </a:rPr>
              <a:t>serve their nation. </a:t>
            </a:r>
          </a:p>
          <a:p>
            <a:r>
              <a:rPr lang="en-US" sz="3600" b="1" dirty="0" smtClean="0">
                <a:latin typeface="Arial" panose="020B0604020202020204" pitchFamily="34" charset="0"/>
                <a:cs typeface="Arial" panose="020B0604020202020204" pitchFamily="34" charset="0"/>
              </a:rPr>
              <a:t>During the Revolutionary War, as colonial militias </a:t>
            </a:r>
          </a:p>
          <a:p>
            <a:r>
              <a:rPr lang="en-US" sz="3600" b="1" dirty="0" smtClean="0">
                <a:latin typeface="Arial" panose="020B0604020202020204" pitchFamily="34" charset="0"/>
                <a:cs typeface="Arial" panose="020B0604020202020204" pitchFamily="34" charset="0"/>
              </a:rPr>
              <a:t>armed themselves and joined George Washington’s</a:t>
            </a:r>
          </a:p>
          <a:p>
            <a:r>
              <a:rPr lang="en-US" sz="3600" b="1" dirty="0" smtClean="0">
                <a:latin typeface="Arial" panose="020B0604020202020204" pitchFamily="34" charset="0"/>
                <a:cs typeface="Arial" panose="020B0604020202020204" pitchFamily="34" charset="0"/>
              </a:rPr>
              <a:t>Continental Army, many of these soldiers’ wives, </a:t>
            </a:r>
          </a:p>
          <a:p>
            <a:r>
              <a:rPr lang="en-US" sz="3600" b="1" dirty="0" smtClean="0">
                <a:latin typeface="Arial" panose="020B0604020202020204" pitchFamily="34" charset="0"/>
                <a:cs typeface="Arial" panose="020B0604020202020204" pitchFamily="34" charset="0"/>
              </a:rPr>
              <a:t>sisters, daughters and mothers went with them. </a:t>
            </a:r>
          </a:p>
        </p:txBody>
      </p:sp>
    </p:spTree>
    <p:extLst>
      <p:ext uri="{BB962C8B-B14F-4D97-AF65-F5344CB8AC3E}">
        <p14:creationId xmlns:p14="http://schemas.microsoft.com/office/powerpoint/2010/main" val="376019172"/>
      </p:ext>
    </p:extLst>
  </p:cSld>
  <p:clrMapOvr>
    <a:masterClrMapping/>
  </p:clrMapOvr>
  <mc:AlternateContent xmlns:mc="http://schemas.openxmlformats.org/markup-compatibility/2006">
    <mc:Choice xmlns:p14="http://schemas.microsoft.com/office/powerpoint/2010/main" Requires="p14">
      <p:transition spd="slow" p14:dur="3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465218"/>
            <a:ext cx="11967411" cy="5632311"/>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These women traveled alongside the Continental</a:t>
            </a:r>
          </a:p>
          <a:p>
            <a:r>
              <a:rPr lang="en-US" sz="3600" b="1" dirty="0" smtClean="0">
                <a:latin typeface="Arial" panose="020B0604020202020204" pitchFamily="34" charset="0"/>
                <a:cs typeface="Arial" panose="020B0604020202020204" pitchFamily="34" charset="0"/>
              </a:rPr>
              <a:t>Army, where they boosted morale as well as mended </a:t>
            </a:r>
          </a:p>
          <a:p>
            <a:r>
              <a:rPr lang="en-US" sz="3600" b="1" dirty="0" smtClean="0">
                <a:latin typeface="Arial" panose="020B0604020202020204" pitchFamily="34" charset="0"/>
                <a:cs typeface="Arial" panose="020B0604020202020204" pitchFamily="34" charset="0"/>
              </a:rPr>
              <a:t>clothes, tended to wounds, foraged for food, cooked </a:t>
            </a:r>
          </a:p>
          <a:p>
            <a:r>
              <a:rPr lang="en-US" sz="3600" b="1" dirty="0" smtClean="0">
                <a:latin typeface="Arial" panose="020B0604020202020204" pitchFamily="34" charset="0"/>
                <a:cs typeface="Arial" panose="020B0604020202020204" pitchFamily="34" charset="0"/>
              </a:rPr>
              <a:t>and cleaned both laundry and cannons.</a:t>
            </a:r>
          </a:p>
          <a:p>
            <a:r>
              <a:rPr lang="en-US" sz="3600" b="1" dirty="0" smtClean="0">
                <a:latin typeface="Arial" panose="020B0604020202020204" pitchFamily="34" charset="0"/>
                <a:cs typeface="Arial" panose="020B0604020202020204" pitchFamily="34" charset="0"/>
              </a:rPr>
              <a:t>During the Civil War, nearly 20,000 women lent their skills and efforts in everything from growing crops to feed Union troops to cooking in Army camps. Other tasks included sewing, laundering uniforms and blankets and organizing donations through door-to-door fundraising campaigns.  </a:t>
            </a:r>
          </a:p>
        </p:txBody>
      </p:sp>
    </p:spTree>
    <p:extLst>
      <p:ext uri="{BB962C8B-B14F-4D97-AF65-F5344CB8AC3E}">
        <p14:creationId xmlns:p14="http://schemas.microsoft.com/office/powerpoint/2010/main" val="1566302246"/>
      </p:ext>
    </p:extLst>
  </p:cSld>
  <p:clrMapOvr>
    <a:masterClrMapping/>
  </p:clrMapOvr>
  <mc:AlternateContent xmlns:mc="http://schemas.openxmlformats.org/markup-compatibility/2006">
    <mc:Choice xmlns:p14="http://schemas.microsoft.com/office/powerpoint/2010/main" Requires="p14">
      <p:transition spd="slow" p14:dur="2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59431"/>
            <a:ext cx="12015537" cy="6740307"/>
          </a:xfrm>
          <a:prstGeom prst="rect">
            <a:avLst/>
          </a:prstGeom>
        </p:spPr>
        <p:txBody>
          <a:bodyPr wrap="square">
            <a:spAutoFit/>
          </a:bodyPr>
          <a:lstStyle/>
          <a:p>
            <a:r>
              <a:rPr lang="en-US" sz="3600" b="1" dirty="0">
                <a:latin typeface="Arial" panose="020B0604020202020204" pitchFamily="34" charset="0"/>
                <a:cs typeface="Arial" panose="020B0604020202020204" pitchFamily="34" charset="0"/>
              </a:rPr>
              <a:t>I</a:t>
            </a:r>
            <a:r>
              <a:rPr lang="en-US" sz="3600" b="1" dirty="0" smtClean="0">
                <a:latin typeface="Arial" panose="020B0604020202020204" pitchFamily="34" charset="0"/>
                <a:cs typeface="Arial" panose="020B0604020202020204" pitchFamily="34" charset="0"/>
              </a:rPr>
              <a:t>t was during the Civil War that women began to serve as nurses on a much larger and more official scale. Approximately 3,000 women served as nurses for the Union Army during the war</a:t>
            </a:r>
            <a:r>
              <a:rPr lang="en-US" sz="3600" dirty="0" smtClean="0">
                <a:latin typeface="Arial" panose="020B0604020202020204" pitchFamily="34" charset="0"/>
                <a:cs typeface="Arial" panose="020B0604020202020204" pitchFamily="34" charset="0"/>
              </a:rPr>
              <a:t>.</a:t>
            </a:r>
          </a:p>
          <a:p>
            <a:r>
              <a:rPr lang="en-US" sz="3600" b="1" dirty="0" smtClean="0">
                <a:latin typeface="Arial" panose="020B0604020202020204" pitchFamily="34" charset="0"/>
                <a:cs typeface="Arial" panose="020B0604020202020204" pitchFamily="34" charset="0"/>
              </a:rPr>
              <a:t>At the onset of the United States’ entry into World War I in April 1917, the U.S. Army Nurse Corps (ANC) – formally established in 1901 – had only officially been in existence for less than 20 years, and only had 403 nurses in its active-duty ranks. By June 1918, just over a year later, there were more than 3,000 American nurses deployed to British-operated hospitals in France.</a:t>
            </a:r>
          </a:p>
        </p:txBody>
      </p:sp>
    </p:spTree>
    <p:extLst>
      <p:ext uri="{BB962C8B-B14F-4D97-AF65-F5344CB8AC3E}">
        <p14:creationId xmlns:p14="http://schemas.microsoft.com/office/powerpoint/2010/main" val="3067777642"/>
      </p:ext>
    </p:extLst>
  </p:cSld>
  <p:clrMapOvr>
    <a:masterClrMapping/>
  </p:clrMapOvr>
  <mc:AlternateContent xmlns:mc="http://schemas.openxmlformats.org/markup-compatibility/2006">
    <mc:Choice xmlns:p14="http://schemas.microsoft.com/office/powerpoint/2010/main" Requires="p14">
      <p:transition spd="slow" p14:dur="4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1580" y="217890"/>
            <a:ext cx="7780420" cy="3416320"/>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In 1948, Congress passed the Women's Armed </a:t>
            </a:r>
          </a:p>
          <a:p>
            <a:r>
              <a:rPr lang="en-US" sz="3600" b="1" dirty="0" smtClean="0">
                <a:latin typeface="Arial" panose="020B0604020202020204" pitchFamily="34" charset="0"/>
                <a:cs typeface="Arial" panose="020B0604020202020204" pitchFamily="34" charset="0"/>
              </a:rPr>
              <a:t>Services Integration Act, allowing women to serve as</a:t>
            </a:r>
          </a:p>
          <a:p>
            <a:r>
              <a:rPr lang="en-US" sz="3600" b="1" dirty="0" smtClean="0">
                <a:latin typeface="Arial" panose="020B0604020202020204" pitchFamily="34" charset="0"/>
                <a:cs typeface="Arial" panose="020B0604020202020204" pitchFamily="34" charset="0"/>
              </a:rPr>
              <a:t>permanent </a:t>
            </a:r>
            <a:r>
              <a:rPr lang="en-US" sz="3600" b="1" dirty="0" smtClean="0">
                <a:latin typeface="Arial" panose="020B0604020202020204" pitchFamily="34" charset="0"/>
                <a:cs typeface="Arial" panose="020B0604020202020204" pitchFamily="34" charset="0"/>
              </a:rPr>
              <a:t>members</a:t>
            </a:r>
          </a:p>
          <a:p>
            <a:r>
              <a:rPr lang="en-US" sz="3600" b="1" dirty="0" smtClean="0">
                <a:latin typeface="Arial" panose="020B0604020202020204" pitchFamily="34" charset="0"/>
                <a:cs typeface="Arial" panose="020B0604020202020204" pitchFamily="34" charset="0"/>
              </a:rPr>
              <a:t> </a:t>
            </a:r>
            <a:r>
              <a:rPr lang="en-US" sz="3600" b="1" dirty="0" smtClean="0">
                <a:latin typeface="Arial" panose="020B0604020202020204" pitchFamily="34" charset="0"/>
                <a:cs typeface="Arial" panose="020B0604020202020204" pitchFamily="34" charset="0"/>
              </a:rPr>
              <a:t>of the military</a:t>
            </a:r>
            <a:r>
              <a:rPr lang="en-US" sz="3600" b="1" dirty="0" smtClean="0">
                <a:latin typeface="Arial" panose="020B0604020202020204" pitchFamily="34" charset="0"/>
                <a:cs typeface="Arial" panose="020B0604020202020204" pitchFamily="34" charset="0"/>
              </a:rPr>
              <a:t>.</a:t>
            </a:r>
            <a:endParaRPr lang="en-US" sz="3600" b="1" dirty="0" smtClean="0">
              <a:latin typeface="Arial" panose="020B0604020202020204" pitchFamily="34" charset="0"/>
              <a:cs typeface="Arial" panose="020B0604020202020204" pitchFamily="34" charset="0"/>
            </a:endParaRPr>
          </a:p>
        </p:txBody>
      </p:sp>
      <p:pic>
        <p:nvPicPr>
          <p:cNvPr id="4098" name="Picture 2" descr="Amazon.com: Women Heroes of World War II: 32 Stories of Espionage, Sabotage, Resistance, and Rescue (24) (Women of Action): 9781641600064: Atwood, Kathryn J., Engelman, Muriel Phillips: Books"/>
          <p:cNvPicPr>
            <a:picLocks noChangeAspect="1" noChangeArrowheads="1"/>
          </p:cNvPicPr>
          <p:nvPr/>
        </p:nvPicPr>
        <p:blipFill rotWithShape="1">
          <a:blip r:embed="rId2">
            <a:extLst>
              <a:ext uri="{28A0092B-C50C-407E-A947-70E740481C1C}">
                <a14:useLocalDpi xmlns:a14="http://schemas.microsoft.com/office/drawing/2010/main" val="0"/>
              </a:ext>
            </a:extLst>
          </a:blip>
          <a:srcRect b="43670"/>
          <a:stretch/>
        </p:blipFill>
        <p:spPr bwMode="auto">
          <a:xfrm>
            <a:off x="0" y="0"/>
            <a:ext cx="4395537" cy="385928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Women of World War II"/>
          <p:cNvPicPr>
            <a:picLocks noChangeAspect="1" noChangeArrowheads="1"/>
          </p:cNvPicPr>
          <p:nvPr/>
        </p:nvPicPr>
        <p:blipFill rotWithShape="1">
          <a:blip r:embed="rId3">
            <a:extLst>
              <a:ext uri="{28A0092B-C50C-407E-A947-70E740481C1C}">
                <a14:useLocalDpi xmlns:a14="http://schemas.microsoft.com/office/drawing/2010/main" val="0"/>
              </a:ext>
            </a:extLst>
          </a:blip>
          <a:srcRect b="14187"/>
          <a:stretch/>
        </p:blipFill>
        <p:spPr bwMode="auto">
          <a:xfrm>
            <a:off x="9015663" y="2703293"/>
            <a:ext cx="3176337" cy="415470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3859289"/>
            <a:ext cx="8999620" cy="1754326"/>
          </a:xfrm>
          <a:prstGeom prst="rect">
            <a:avLst/>
          </a:prstGeom>
        </p:spPr>
        <p:txBody>
          <a:bodyPr wrap="square">
            <a:spAutoFit/>
          </a:bodyPr>
          <a:lstStyle/>
          <a:p>
            <a:r>
              <a:rPr lang="en-US" sz="3600" b="1" dirty="0">
                <a:latin typeface="Arial" panose="020B0604020202020204" pitchFamily="34" charset="0"/>
                <a:cs typeface="Arial" panose="020B0604020202020204" pitchFamily="34" charset="0"/>
              </a:rPr>
              <a:t>Women make up approximately 20% of the nearly </a:t>
            </a:r>
            <a:r>
              <a:rPr lang="en-US" sz="3600" b="1" dirty="0" smtClean="0">
                <a:latin typeface="Arial" panose="020B0604020202020204" pitchFamily="34" charset="0"/>
                <a:cs typeface="Arial" panose="020B0604020202020204" pitchFamily="34" charset="0"/>
              </a:rPr>
              <a:t>400,000 </a:t>
            </a:r>
            <a:r>
              <a:rPr lang="en-US" sz="3600" b="1" dirty="0">
                <a:latin typeface="Arial" panose="020B0604020202020204" pitchFamily="34" charset="0"/>
                <a:cs typeface="Arial" panose="020B0604020202020204" pitchFamily="34" charset="0"/>
              </a:rPr>
              <a:t>active-duty and reserve service members.</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6393786"/>
      </p:ext>
    </p:extLst>
  </p:cSld>
  <p:clrMapOvr>
    <a:masterClrMapping/>
  </p:clrMapOvr>
  <mc:AlternateContent xmlns:mc="http://schemas.openxmlformats.org/markup-compatibility/2006">
    <mc:Choice xmlns:p14="http://schemas.microsoft.com/office/powerpoint/2010/main" Requires="p14">
      <p:transition spd="slow" p14:dur="2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97" y="3772402"/>
            <a:ext cx="12192000" cy="2308324"/>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roles </a:t>
            </a:r>
            <a:r>
              <a:rPr lang="en-US" sz="3600" b="1" dirty="0" smtClean="0">
                <a:latin typeface="Arial" panose="020B0604020202020204" pitchFamily="34" charset="0"/>
                <a:cs typeface="Arial" panose="020B0604020202020204" pitchFamily="34" charset="0"/>
              </a:rPr>
              <a:t>that needed to be filled. So, the women of the United States stepped up too, and for the first time in history, all branches of the military enlisted women in their ranks</a:t>
            </a:r>
            <a:r>
              <a:rPr lang="en-US" sz="3600" b="1" dirty="0" smtClean="0">
                <a:latin typeface="Arial" panose="020B0604020202020204" pitchFamily="34" charset="0"/>
                <a:cs typeface="Arial" panose="020B0604020202020204" pitchFamily="34" charset="0"/>
              </a:rPr>
              <a:t>.</a:t>
            </a:r>
            <a:endParaRPr lang="en-US" sz="3600" b="1" dirty="0" smtClean="0">
              <a:latin typeface="Arial" panose="020B0604020202020204" pitchFamily="34" charset="0"/>
              <a:cs typeface="Arial" panose="020B0604020202020204" pitchFamily="34" charset="0"/>
            </a:endParaRPr>
          </a:p>
        </p:txBody>
      </p:sp>
      <p:pic>
        <p:nvPicPr>
          <p:cNvPr id="3074" name="Picture 2" descr="World War II - Women in the Arm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5" y="0"/>
            <a:ext cx="4867275" cy="372427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916988" y="9711"/>
            <a:ext cx="7275012" cy="3970318"/>
          </a:xfrm>
          <a:prstGeom prst="rect">
            <a:avLst/>
          </a:prstGeom>
        </p:spPr>
        <p:txBody>
          <a:bodyPr wrap="square">
            <a:spAutoFit/>
          </a:bodyPr>
          <a:lstStyle/>
          <a:p>
            <a:r>
              <a:rPr lang="en-US" sz="3600" b="1" dirty="0">
                <a:latin typeface="Arial" panose="020B0604020202020204" pitchFamily="34" charset="0"/>
                <a:cs typeface="Arial" panose="020B0604020202020204" pitchFamily="34" charset="0"/>
              </a:rPr>
              <a:t>WWII created an unprecedented need for service members. As more than 16 million Americans stepped up to serve on the front </a:t>
            </a:r>
            <a:r>
              <a:rPr lang="en-US" sz="3600" b="1" dirty="0" smtClean="0">
                <a:latin typeface="Arial" panose="020B0604020202020204" pitchFamily="34" charset="0"/>
                <a:cs typeface="Arial" panose="020B0604020202020204" pitchFamily="34" charset="0"/>
              </a:rPr>
              <a:t>lines </a:t>
            </a:r>
            <a:r>
              <a:rPr lang="en-US" sz="3600" b="1" dirty="0">
                <a:latin typeface="Arial" panose="020B0604020202020204" pitchFamily="34" charset="0"/>
                <a:cs typeface="Arial" panose="020B0604020202020204" pitchFamily="34" charset="0"/>
              </a:rPr>
              <a:t>– the majority of those being men – the U.S. military was left with many non-combat </a:t>
            </a:r>
            <a:endParaRPr lang="en-US" sz="3600" dirty="0"/>
          </a:p>
        </p:txBody>
      </p:sp>
    </p:spTree>
    <p:extLst>
      <p:ext uri="{BB962C8B-B14F-4D97-AF65-F5344CB8AC3E}">
        <p14:creationId xmlns:p14="http://schemas.microsoft.com/office/powerpoint/2010/main" val="1084685967"/>
      </p:ext>
    </p:extLst>
  </p:cSld>
  <p:clrMapOvr>
    <a:masterClrMapping/>
  </p:clrMapOvr>
  <mc:AlternateContent xmlns:mc="http://schemas.openxmlformats.org/markup-compatibility/2006">
    <mc:Choice xmlns:p14="http://schemas.microsoft.com/office/powerpoint/2010/main" Requires="p14">
      <p:transition spd="slow" p14:dur="30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295" y="208546"/>
            <a:ext cx="11935326" cy="6186309"/>
          </a:xfrm>
          <a:prstGeom prst="rect">
            <a:avLst/>
          </a:prstGeom>
        </p:spPr>
        <p:txBody>
          <a:bodyPr wrap="square">
            <a:spAutoFit/>
          </a:bodyPr>
          <a:lstStyle/>
          <a:p>
            <a:r>
              <a:rPr lang="en-US" sz="3600" b="1" i="1" dirty="0" smtClean="0">
                <a:solidFill>
                  <a:srgbClr val="FF0000"/>
                </a:solidFill>
                <a:latin typeface="Arial" panose="020B0604020202020204" pitchFamily="34" charset="0"/>
                <a:cs typeface="Arial" panose="020B0604020202020204" pitchFamily="34" charset="0"/>
              </a:rPr>
              <a:t>U.S. Army</a:t>
            </a:r>
            <a:endParaRPr lang="en-US" sz="3600" b="1" i="1" dirty="0" smtClean="0">
              <a:solidFill>
                <a:srgbClr val="FF0000"/>
              </a:solidFill>
              <a:latin typeface="Arial" panose="020B0604020202020204" pitchFamily="34" charset="0"/>
              <a:cs typeface="Arial" panose="020B0604020202020204" pitchFamily="34" charset="0"/>
            </a:endParaRPr>
          </a:p>
          <a:p>
            <a:pPr marL="1379538" lvl="4" indent="-465138">
              <a:buFont typeface="Arial" panose="020B0604020202020204" pitchFamily="34" charset="0"/>
              <a:buChar char="•"/>
            </a:pPr>
            <a:r>
              <a:rPr lang="en-US" sz="3600" b="1" dirty="0" smtClean="0">
                <a:latin typeface="Arial" panose="020B0604020202020204" pitchFamily="34" charset="0"/>
                <a:cs typeface="Arial" panose="020B0604020202020204" pitchFamily="34" charset="0"/>
              </a:rPr>
              <a:t>The Army formed the Women’s Army Auxiliary Corps (WAACs), which was later renamed and restructured to form the active duty Women’s Army Corps (WACS). The branch also formed the Army’s Women Airforce Service Pilots (WASPS). </a:t>
            </a:r>
          </a:p>
          <a:p>
            <a:pPr marL="914400" lvl="4"/>
            <a:endParaRPr lang="en-US" sz="3600" b="1" dirty="0" smtClean="0">
              <a:latin typeface="Arial" panose="020B0604020202020204" pitchFamily="34" charset="0"/>
              <a:cs typeface="Arial" panose="020B0604020202020204" pitchFamily="34" charset="0"/>
            </a:endParaRPr>
          </a:p>
          <a:p>
            <a:r>
              <a:rPr lang="en-US" sz="3600" b="1" i="1" dirty="0" smtClean="0">
                <a:solidFill>
                  <a:srgbClr val="FF0000"/>
                </a:solidFill>
                <a:latin typeface="Arial" panose="020B0604020202020204" pitchFamily="34" charset="0"/>
                <a:cs typeface="Arial" panose="020B0604020202020204" pitchFamily="34" charset="0"/>
              </a:rPr>
              <a:t>U.S. Navy</a:t>
            </a:r>
            <a:endParaRPr lang="en-US" sz="3600" b="1" i="1" dirty="0" smtClean="0">
              <a:latin typeface="Arial" panose="020B0604020202020204" pitchFamily="34" charset="0"/>
              <a:cs typeface="Arial" panose="020B0604020202020204" pitchFamily="34" charset="0"/>
            </a:endParaRPr>
          </a:p>
          <a:p>
            <a:pPr marL="1379538" indent="-465138">
              <a:buFont typeface="Arial" panose="020B0604020202020204" pitchFamily="34" charset="0"/>
              <a:buChar char="•"/>
            </a:pPr>
            <a:r>
              <a:rPr lang="en-US" sz="3600" b="1" dirty="0" smtClean="0">
                <a:latin typeface="Arial" panose="020B0604020202020204" pitchFamily="34" charset="0"/>
                <a:cs typeface="Arial" panose="020B0604020202020204" pitchFamily="34" charset="0"/>
              </a:rPr>
              <a:t>The Navy formed the Women Accepted for Volunteer Emergency Service (WAVES). </a:t>
            </a:r>
          </a:p>
        </p:txBody>
      </p:sp>
    </p:spTree>
    <p:extLst>
      <p:ext uri="{BB962C8B-B14F-4D97-AF65-F5344CB8AC3E}">
        <p14:creationId xmlns:p14="http://schemas.microsoft.com/office/powerpoint/2010/main" val="129210278"/>
      </p:ext>
    </p:extLst>
  </p:cSld>
  <p:clrMapOvr>
    <a:masterClrMapping/>
  </p:clrMapOvr>
  <mc:AlternateContent xmlns:mc="http://schemas.openxmlformats.org/markup-compatibility/2006">
    <mc:Choice xmlns:p14="http://schemas.microsoft.com/office/powerpoint/2010/main" Requires="p14">
      <p:transition spd="slow" p14:dur="25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380271"/>
            <a:ext cx="11967411" cy="5078313"/>
          </a:xfrm>
          <a:prstGeom prst="rect">
            <a:avLst/>
          </a:prstGeom>
        </p:spPr>
        <p:txBody>
          <a:bodyPr wrap="square">
            <a:spAutoFit/>
          </a:bodyPr>
          <a:lstStyle/>
          <a:p>
            <a:r>
              <a:rPr lang="en-US" sz="3600" b="1" i="1" dirty="0" smtClean="0">
                <a:solidFill>
                  <a:srgbClr val="FF0000"/>
                </a:solidFill>
                <a:latin typeface="Arial" panose="020B0604020202020204" pitchFamily="34" charset="0"/>
                <a:cs typeface="Arial" panose="020B0604020202020204" pitchFamily="34" charset="0"/>
              </a:rPr>
              <a:t>U.S. Marine Corps </a:t>
            </a:r>
            <a:endParaRPr lang="en-US" sz="3600" b="1" i="1" dirty="0" smtClean="0">
              <a:solidFill>
                <a:srgbClr val="FF0000"/>
              </a:solidFill>
              <a:latin typeface="Arial" panose="020B0604020202020204" pitchFamily="34" charset="0"/>
              <a:cs typeface="Arial" panose="020B0604020202020204" pitchFamily="34" charset="0"/>
            </a:endParaRPr>
          </a:p>
          <a:p>
            <a:pPr marL="1951038" indent="-571500">
              <a:buFont typeface="Arial" panose="020B0604020202020204" pitchFamily="34" charset="0"/>
              <a:buChar char="•"/>
            </a:pPr>
            <a:r>
              <a:rPr lang="en-US" sz="3600" b="1" dirty="0" smtClean="0">
                <a:latin typeface="Arial" panose="020B0604020202020204" pitchFamily="34" charset="0"/>
                <a:cs typeface="Arial" panose="020B0604020202020204" pitchFamily="34" charset="0"/>
              </a:rPr>
              <a:t>The Marines enlisted women in the Marine Corps Women’s Reserve.</a:t>
            </a:r>
          </a:p>
          <a:p>
            <a:pPr marL="1379538"/>
            <a:r>
              <a:rPr lang="en-US" sz="3600" b="1" dirty="0" smtClean="0">
                <a:latin typeface="Arial" panose="020B0604020202020204" pitchFamily="34" charset="0"/>
                <a:cs typeface="Arial" panose="020B0604020202020204" pitchFamily="34" charset="0"/>
              </a:rPr>
              <a:t> </a:t>
            </a:r>
          </a:p>
          <a:p>
            <a:r>
              <a:rPr lang="en-US" sz="3600" b="1" i="1" dirty="0" smtClean="0">
                <a:solidFill>
                  <a:srgbClr val="FF0000"/>
                </a:solidFill>
                <a:latin typeface="Arial" panose="020B0604020202020204" pitchFamily="34" charset="0"/>
                <a:cs typeface="Arial" panose="020B0604020202020204" pitchFamily="34" charset="0"/>
              </a:rPr>
              <a:t>U.S. Coast Guard </a:t>
            </a:r>
            <a:endParaRPr lang="en-US" sz="3600" b="1" i="1" dirty="0" smtClean="0">
              <a:solidFill>
                <a:srgbClr val="FF0000"/>
              </a:solidFill>
              <a:latin typeface="Arial" panose="020B0604020202020204" pitchFamily="34" charset="0"/>
              <a:cs typeface="Arial" panose="020B0604020202020204" pitchFamily="34" charset="0"/>
            </a:endParaRPr>
          </a:p>
          <a:p>
            <a:pPr marL="1892300" indent="-512763">
              <a:buFont typeface="Arial" panose="020B0604020202020204" pitchFamily="34" charset="0"/>
              <a:buChar char="•"/>
            </a:pPr>
            <a:r>
              <a:rPr lang="en-US" sz="3600" b="1" dirty="0" smtClean="0">
                <a:latin typeface="Arial" panose="020B0604020202020204" pitchFamily="34" charset="0"/>
                <a:cs typeface="Arial" panose="020B0604020202020204" pitchFamily="34" charset="0"/>
              </a:rPr>
              <a:t>The Coast Guard formed the Women’s Reserve (SPARS), which stood </a:t>
            </a:r>
            <a:r>
              <a:rPr lang="en-US" sz="3600" b="1" dirty="0" smtClean="0">
                <a:latin typeface="Arial" panose="020B0604020202020204" pitchFamily="34" charset="0"/>
                <a:cs typeface="Arial" panose="020B0604020202020204" pitchFamily="34" charset="0"/>
              </a:rPr>
              <a:t>for the Coast Guard motto, </a:t>
            </a:r>
            <a:r>
              <a:rPr lang="en-US" sz="3600" b="1" i="1" dirty="0" smtClean="0">
                <a:latin typeface="Arial" panose="020B0604020202020204" pitchFamily="34" charset="0"/>
                <a:cs typeface="Arial" panose="020B0604020202020204" pitchFamily="34" charset="0"/>
              </a:rPr>
              <a:t>Semper </a:t>
            </a:r>
            <a:r>
              <a:rPr lang="en-US" sz="3600" b="1" i="1" dirty="0" err="1" smtClean="0">
                <a:latin typeface="Arial" panose="020B0604020202020204" pitchFamily="34" charset="0"/>
                <a:cs typeface="Arial" panose="020B0604020202020204" pitchFamily="34" charset="0"/>
              </a:rPr>
              <a:t>Paratus</a:t>
            </a:r>
            <a:r>
              <a:rPr lang="en-US" sz="3600" b="1" dirty="0" smtClean="0">
                <a:latin typeface="Arial" panose="020B0604020202020204" pitchFamily="34" charset="0"/>
                <a:cs typeface="Arial" panose="020B0604020202020204" pitchFamily="34" charset="0"/>
              </a:rPr>
              <a:t> – “Always Ready.”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6184671"/>
      </p:ext>
    </p:extLst>
  </p:cSld>
  <p:clrMapOvr>
    <a:masterClrMapping/>
  </p:clrMapOvr>
  <mc:AlternateContent xmlns:mc="http://schemas.openxmlformats.org/markup-compatibility/2006">
    <mc:Choice xmlns:p14="http://schemas.microsoft.com/office/powerpoint/2010/main" Requires="p14">
      <p:transition spd="slow" p14:dur="20000" advClick="0" advTm="5000">
        <p:push dir="u"/>
      </p:transition>
    </mc:Choice>
    <mc:Fallback>
      <p:transition spd="slow" advClick="0" advTm="5000">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 y="89920"/>
            <a:ext cx="12192001" cy="6633500"/>
            <a:chOff x="-1" y="-6332"/>
            <a:chExt cx="12192001" cy="6633500"/>
          </a:xfrm>
        </p:grpSpPr>
        <p:sp>
          <p:nvSpPr>
            <p:cNvPr id="2" name="Rectangle 1"/>
            <p:cNvSpPr/>
            <p:nvPr/>
          </p:nvSpPr>
          <p:spPr>
            <a:xfrm>
              <a:off x="-1" y="-6332"/>
              <a:ext cx="11389895" cy="1200329"/>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In total, nearly 350,000 </a:t>
              </a:r>
              <a:r>
                <a:rPr lang="en-US" sz="3600" b="1" dirty="0" smtClean="0">
                  <a:latin typeface="Arial" panose="020B0604020202020204" pitchFamily="34" charset="0"/>
                  <a:cs typeface="Arial" panose="020B0604020202020204" pitchFamily="34" charset="0"/>
                </a:rPr>
                <a:t>American </a:t>
              </a:r>
              <a:r>
                <a:rPr lang="en-US" sz="3600" b="1" dirty="0" smtClean="0">
                  <a:latin typeface="Arial" panose="020B0604020202020204" pitchFamily="34" charset="0"/>
                  <a:cs typeface="Arial" panose="020B0604020202020204" pitchFamily="34" charset="0"/>
                </a:rPr>
                <a:t>women served in uniform during World War II</a:t>
              </a:r>
              <a:r>
                <a:rPr lang="en-US" sz="3600" b="1" dirty="0">
                  <a:latin typeface="Arial" panose="020B0604020202020204" pitchFamily="34" charset="0"/>
                  <a:cs typeface="Arial" panose="020B0604020202020204" pitchFamily="34" charset="0"/>
                </a:rPr>
                <a:t>. Women also served </a:t>
              </a:r>
              <a:r>
                <a:rPr lang="en-US" sz="3600" b="1" dirty="0" smtClean="0">
                  <a:latin typeface="Arial" panose="020B0604020202020204" pitchFamily="34" charset="0"/>
                  <a:cs typeface="Arial" panose="020B0604020202020204" pitchFamily="34" charset="0"/>
                </a:rPr>
                <a:t>as</a:t>
              </a:r>
              <a:endParaRPr lang="en-US" sz="3600" b="1" dirty="0" smtClean="0">
                <a:latin typeface="Arial" panose="020B0604020202020204" pitchFamily="34" charset="0"/>
                <a:cs typeface="Arial" panose="020B0604020202020204" pitchFamily="34" charset="0"/>
              </a:endParaRPr>
            </a:p>
          </p:txBody>
        </p:sp>
        <p:pic>
          <p:nvPicPr>
            <p:cNvPr id="5122" name="Picture 2" descr="The Army Nurse Corps | WW2 US Medical Research Cent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1" y="1193997"/>
              <a:ext cx="7166309" cy="43128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7170820" y="1097745"/>
              <a:ext cx="5021180" cy="4524315"/>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nurses</a:t>
              </a:r>
              <a:r>
                <a:rPr lang="en-US" sz="3600" b="1" dirty="0">
                  <a:latin typeface="Arial" panose="020B0604020202020204" pitchFamily="34" charset="0"/>
                  <a:cs typeface="Arial" panose="020B0604020202020204" pitchFamily="34" charset="0"/>
                </a:rPr>
                <a:t>. 57,000 served in the Army Nurse Corps and 11,000 in the Navy Nurse Corps – and these roles were not without risk. Many of these women worked right on the </a:t>
              </a:r>
              <a:endParaRPr lang="en-US" sz="3600" dirty="0"/>
            </a:p>
          </p:txBody>
        </p:sp>
        <p:sp>
          <p:nvSpPr>
            <p:cNvPr id="4" name="Rectangle 3"/>
            <p:cNvSpPr/>
            <p:nvPr/>
          </p:nvSpPr>
          <p:spPr>
            <a:xfrm>
              <a:off x="0" y="5426839"/>
              <a:ext cx="12192000" cy="1200329"/>
            </a:xfrm>
            <a:prstGeom prst="rect">
              <a:avLst/>
            </a:prstGeom>
          </p:spPr>
          <p:txBody>
            <a:bodyPr wrap="square">
              <a:spAutoFit/>
            </a:bodyPr>
            <a:lstStyle/>
            <a:p>
              <a:r>
                <a:rPr lang="en-US" sz="3600" b="1" dirty="0" smtClean="0">
                  <a:latin typeface="Arial" panose="020B0604020202020204" pitchFamily="34" charset="0"/>
                  <a:cs typeface="Arial" panose="020B0604020202020204" pitchFamily="34" charset="0"/>
                </a:rPr>
                <a:t>front </a:t>
              </a:r>
              <a:r>
                <a:rPr lang="en-US" sz="3600" b="1" dirty="0">
                  <a:latin typeface="Arial" panose="020B0604020202020204" pitchFamily="34" charset="0"/>
                  <a:cs typeface="Arial" panose="020B0604020202020204" pitchFamily="34" charset="0"/>
                </a:rPr>
                <a:t>lines and came under enemy fire, and some even won combat </a:t>
              </a:r>
              <a:r>
                <a:rPr lang="en-US" sz="3600" b="1" dirty="0" smtClean="0">
                  <a:latin typeface="Arial" panose="020B0604020202020204" pitchFamily="34" charset="0"/>
                  <a:cs typeface="Arial" panose="020B0604020202020204" pitchFamily="34" charset="0"/>
                </a:rPr>
                <a:t>decorations.</a:t>
              </a:r>
              <a:endParaRPr lang="en-US" sz="3600" dirty="0"/>
            </a:p>
          </p:txBody>
        </p:sp>
      </p:grpSp>
    </p:spTree>
    <p:extLst>
      <p:ext uri="{BB962C8B-B14F-4D97-AF65-F5344CB8AC3E}">
        <p14:creationId xmlns:p14="http://schemas.microsoft.com/office/powerpoint/2010/main" val="3926206663"/>
      </p:ext>
    </p:extLst>
  </p:cSld>
  <p:clrMapOvr>
    <a:masterClrMapping/>
  </p:clrMapOvr>
  <mc:AlternateContent xmlns:mc="http://schemas.openxmlformats.org/markup-compatibility/2006">
    <mc:Choice xmlns:p14="http://schemas.microsoft.com/office/powerpoint/2010/main" Requires="p14">
      <p:transition spd="slow" p14:dur="25000" advClick="0" advTm="5000">
        <p:push dir="u"/>
      </p:transition>
    </mc:Choice>
    <mc:Fallback>
      <p:transition spd="slow" advClick="0" advTm="5000">
        <p:push dir="u"/>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818</TotalTime>
  <Words>839</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denekng01</dc:creator>
  <cp:lastModifiedBy>denekng01</cp:lastModifiedBy>
  <cp:revision>18</cp:revision>
  <dcterms:created xsi:type="dcterms:W3CDTF">2026-06-08T00:27:45Z</dcterms:created>
  <dcterms:modified xsi:type="dcterms:W3CDTF">2026-06-08T22:36:29Z</dcterms:modified>
</cp:coreProperties>
</file>