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2" d="100"/>
          <a:sy n="62" d="100"/>
        </p:scale>
        <p:origin x="102"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439C213-C3EE-4DA3-8BB3-1C459E9298CF}" type="datetimeFigureOut">
              <a:rPr lang="en-US" smtClean="0"/>
              <a:t>5/28/2026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749EB-F525-4FDF-B786-D7FC83302257}" type="slidenum">
              <a:rPr lang="en-US" smtClean="0"/>
              <a:t>‹#›</a:t>
            </a:fld>
            <a:endParaRPr lang="en-US"/>
          </a:p>
        </p:txBody>
      </p:sp>
    </p:spTree>
    <p:extLst>
      <p:ext uri="{BB962C8B-B14F-4D97-AF65-F5344CB8AC3E}">
        <p14:creationId xmlns:p14="http://schemas.microsoft.com/office/powerpoint/2010/main" val="36415409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39C213-C3EE-4DA3-8BB3-1C459E9298CF}" type="datetimeFigureOut">
              <a:rPr lang="en-US" smtClean="0"/>
              <a:t>5/28/2026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749EB-F525-4FDF-B786-D7FC83302257}" type="slidenum">
              <a:rPr lang="en-US" smtClean="0"/>
              <a:t>‹#›</a:t>
            </a:fld>
            <a:endParaRPr lang="en-US"/>
          </a:p>
        </p:txBody>
      </p:sp>
    </p:spTree>
    <p:extLst>
      <p:ext uri="{BB962C8B-B14F-4D97-AF65-F5344CB8AC3E}">
        <p14:creationId xmlns:p14="http://schemas.microsoft.com/office/powerpoint/2010/main" val="3148978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39C213-C3EE-4DA3-8BB3-1C459E9298CF}" type="datetimeFigureOut">
              <a:rPr lang="en-US" smtClean="0"/>
              <a:t>5/28/2026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749EB-F525-4FDF-B786-D7FC83302257}" type="slidenum">
              <a:rPr lang="en-US" smtClean="0"/>
              <a:t>‹#›</a:t>
            </a:fld>
            <a:endParaRPr lang="en-US"/>
          </a:p>
        </p:txBody>
      </p:sp>
    </p:spTree>
    <p:extLst>
      <p:ext uri="{BB962C8B-B14F-4D97-AF65-F5344CB8AC3E}">
        <p14:creationId xmlns:p14="http://schemas.microsoft.com/office/powerpoint/2010/main" val="948342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39C213-C3EE-4DA3-8BB3-1C459E9298CF}" type="datetimeFigureOut">
              <a:rPr lang="en-US" smtClean="0"/>
              <a:t>5/28/2026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749EB-F525-4FDF-B786-D7FC83302257}" type="slidenum">
              <a:rPr lang="en-US" smtClean="0"/>
              <a:t>‹#›</a:t>
            </a:fld>
            <a:endParaRPr lang="en-US"/>
          </a:p>
        </p:txBody>
      </p:sp>
    </p:spTree>
    <p:extLst>
      <p:ext uri="{BB962C8B-B14F-4D97-AF65-F5344CB8AC3E}">
        <p14:creationId xmlns:p14="http://schemas.microsoft.com/office/powerpoint/2010/main" val="1635457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439C213-C3EE-4DA3-8BB3-1C459E9298CF}" type="datetimeFigureOut">
              <a:rPr lang="en-US" smtClean="0"/>
              <a:t>5/28/2026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749EB-F525-4FDF-B786-D7FC83302257}" type="slidenum">
              <a:rPr lang="en-US" smtClean="0"/>
              <a:t>‹#›</a:t>
            </a:fld>
            <a:endParaRPr lang="en-US"/>
          </a:p>
        </p:txBody>
      </p:sp>
    </p:spTree>
    <p:extLst>
      <p:ext uri="{BB962C8B-B14F-4D97-AF65-F5344CB8AC3E}">
        <p14:creationId xmlns:p14="http://schemas.microsoft.com/office/powerpoint/2010/main" val="2008230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439C213-C3EE-4DA3-8BB3-1C459E9298CF}" type="datetimeFigureOut">
              <a:rPr lang="en-US" smtClean="0"/>
              <a:t>5/28/2026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4749EB-F525-4FDF-B786-D7FC83302257}" type="slidenum">
              <a:rPr lang="en-US" smtClean="0"/>
              <a:t>‹#›</a:t>
            </a:fld>
            <a:endParaRPr lang="en-US"/>
          </a:p>
        </p:txBody>
      </p:sp>
    </p:spTree>
    <p:extLst>
      <p:ext uri="{BB962C8B-B14F-4D97-AF65-F5344CB8AC3E}">
        <p14:creationId xmlns:p14="http://schemas.microsoft.com/office/powerpoint/2010/main" val="3896630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439C213-C3EE-4DA3-8BB3-1C459E9298CF}" type="datetimeFigureOut">
              <a:rPr lang="en-US" smtClean="0"/>
              <a:t>5/28/2026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4749EB-F525-4FDF-B786-D7FC83302257}" type="slidenum">
              <a:rPr lang="en-US" smtClean="0"/>
              <a:t>‹#›</a:t>
            </a:fld>
            <a:endParaRPr lang="en-US"/>
          </a:p>
        </p:txBody>
      </p:sp>
    </p:spTree>
    <p:extLst>
      <p:ext uri="{BB962C8B-B14F-4D97-AF65-F5344CB8AC3E}">
        <p14:creationId xmlns:p14="http://schemas.microsoft.com/office/powerpoint/2010/main" val="2176056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439C213-C3EE-4DA3-8BB3-1C459E9298CF}" type="datetimeFigureOut">
              <a:rPr lang="en-US" smtClean="0"/>
              <a:t>5/28/2026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4749EB-F525-4FDF-B786-D7FC83302257}" type="slidenum">
              <a:rPr lang="en-US" smtClean="0"/>
              <a:t>‹#›</a:t>
            </a:fld>
            <a:endParaRPr lang="en-US"/>
          </a:p>
        </p:txBody>
      </p:sp>
    </p:spTree>
    <p:extLst>
      <p:ext uri="{BB962C8B-B14F-4D97-AF65-F5344CB8AC3E}">
        <p14:creationId xmlns:p14="http://schemas.microsoft.com/office/powerpoint/2010/main" val="1014202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39C213-C3EE-4DA3-8BB3-1C459E9298CF}" type="datetimeFigureOut">
              <a:rPr lang="en-US" smtClean="0"/>
              <a:t>5/28/2026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4749EB-F525-4FDF-B786-D7FC83302257}" type="slidenum">
              <a:rPr lang="en-US" smtClean="0"/>
              <a:t>‹#›</a:t>
            </a:fld>
            <a:endParaRPr lang="en-US"/>
          </a:p>
        </p:txBody>
      </p:sp>
    </p:spTree>
    <p:extLst>
      <p:ext uri="{BB962C8B-B14F-4D97-AF65-F5344CB8AC3E}">
        <p14:creationId xmlns:p14="http://schemas.microsoft.com/office/powerpoint/2010/main" val="201901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39C213-C3EE-4DA3-8BB3-1C459E9298CF}" type="datetimeFigureOut">
              <a:rPr lang="en-US" smtClean="0"/>
              <a:t>5/28/2026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4749EB-F525-4FDF-B786-D7FC83302257}" type="slidenum">
              <a:rPr lang="en-US" smtClean="0"/>
              <a:t>‹#›</a:t>
            </a:fld>
            <a:endParaRPr lang="en-US"/>
          </a:p>
        </p:txBody>
      </p:sp>
    </p:spTree>
    <p:extLst>
      <p:ext uri="{BB962C8B-B14F-4D97-AF65-F5344CB8AC3E}">
        <p14:creationId xmlns:p14="http://schemas.microsoft.com/office/powerpoint/2010/main" val="231642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39C213-C3EE-4DA3-8BB3-1C459E9298CF}" type="datetimeFigureOut">
              <a:rPr lang="en-US" smtClean="0"/>
              <a:t>5/28/2026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4749EB-F525-4FDF-B786-D7FC83302257}" type="slidenum">
              <a:rPr lang="en-US" smtClean="0"/>
              <a:t>‹#›</a:t>
            </a:fld>
            <a:endParaRPr lang="en-US"/>
          </a:p>
        </p:txBody>
      </p:sp>
    </p:spTree>
    <p:extLst>
      <p:ext uri="{BB962C8B-B14F-4D97-AF65-F5344CB8AC3E}">
        <p14:creationId xmlns:p14="http://schemas.microsoft.com/office/powerpoint/2010/main" val="1765922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39C213-C3EE-4DA3-8BB3-1C459E9298CF}" type="datetimeFigureOut">
              <a:rPr lang="en-US" smtClean="0"/>
              <a:t>5/28/2026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4749EB-F525-4FDF-B786-D7FC83302257}" type="slidenum">
              <a:rPr lang="en-US" smtClean="0"/>
              <a:t>‹#›</a:t>
            </a:fld>
            <a:endParaRPr lang="en-US"/>
          </a:p>
        </p:txBody>
      </p:sp>
    </p:spTree>
    <p:extLst>
      <p:ext uri="{BB962C8B-B14F-4D97-AF65-F5344CB8AC3E}">
        <p14:creationId xmlns:p14="http://schemas.microsoft.com/office/powerpoint/2010/main" val="18031639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230101" cy="6858000"/>
          </a:xfrm>
          <a:prstGeom prst="rect">
            <a:avLst/>
          </a:prstGeom>
        </p:spPr>
      </p:pic>
      <p:sp>
        <p:nvSpPr>
          <p:cNvPr id="2" name="Title 1"/>
          <p:cNvSpPr>
            <a:spLocks noGrp="1"/>
          </p:cNvSpPr>
          <p:nvPr>
            <p:ph type="ctrTitle"/>
          </p:nvPr>
        </p:nvSpPr>
        <p:spPr>
          <a:xfrm>
            <a:off x="1708483" y="1251284"/>
            <a:ext cx="9609221" cy="2387600"/>
          </a:xfrm>
        </p:spPr>
        <p:txBody>
          <a:bodyPr/>
          <a:lstStyle/>
          <a:p>
            <a:r>
              <a:rPr lang="en-US" b="1" dirty="0" smtClean="0">
                <a:latin typeface="Arial" panose="020B0604020202020204" pitchFamily="34" charset="0"/>
                <a:cs typeface="Arial" panose="020B0604020202020204" pitchFamily="34" charset="0"/>
              </a:rPr>
              <a:t>THE CREATION OF TAPS</a:t>
            </a: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47510359"/>
      </p:ext>
    </p:extLst>
  </p:cSld>
  <p:clrMapOvr>
    <a:masterClrMapping/>
  </p:clrMapOvr>
  <p:transition spd="slow" advTm="4000">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230101" cy="6858000"/>
          </a:xfrm>
          <a:prstGeom prst="rect">
            <a:avLst/>
          </a:prstGeom>
        </p:spPr>
      </p:pic>
      <p:sp>
        <p:nvSpPr>
          <p:cNvPr id="2" name="Rectangle 1"/>
          <p:cNvSpPr/>
          <p:nvPr/>
        </p:nvSpPr>
        <p:spPr>
          <a:xfrm>
            <a:off x="0" y="-68240"/>
            <a:ext cx="12192000" cy="7405104"/>
          </a:xfrm>
          <a:prstGeom prst="rect">
            <a:avLst/>
          </a:prstGeom>
        </p:spPr>
        <p:txBody>
          <a:bodyPr wrap="square">
            <a:spAutoFit/>
          </a:bodyPr>
          <a:lstStyle/>
          <a:p>
            <a:pPr algn="ctr">
              <a:lnSpc>
                <a:spcPct val="115000"/>
              </a:lnSpc>
              <a:spcBef>
                <a:spcPts val="1800"/>
              </a:spcBef>
              <a:spcAft>
                <a:spcPts val="3300"/>
              </a:spcAft>
            </a:pPr>
            <a:r>
              <a:rPr lang="en-US" sz="2600" b="1" u="sng" dirty="0">
                <a:solidFill>
                  <a:srgbClr val="FF0000"/>
                </a:solidFill>
                <a:latin typeface="Arial" panose="020B0604020202020204" pitchFamily="34" charset="0"/>
                <a:ea typeface="Helvetica Neue"/>
                <a:cs typeface="Arial" panose="020B0604020202020204" pitchFamily="34" charset="0"/>
              </a:rPr>
              <a:t>The Creation of Taps</a:t>
            </a:r>
            <a:endParaRPr lang="en-US" sz="2600" b="1" dirty="0" smtClean="0">
              <a:effectLst/>
              <a:latin typeface="Arial" panose="020B0604020202020204" pitchFamily="34" charset="0"/>
              <a:ea typeface="Arial" panose="020B0604020202020204" pitchFamily="34" charset="0"/>
              <a:cs typeface="Arial" panose="020B0604020202020204" pitchFamily="34" charset="0"/>
            </a:endParaRPr>
          </a:p>
          <a:p>
            <a:pPr>
              <a:lnSpc>
                <a:spcPct val="115000"/>
              </a:lnSpc>
            </a:pPr>
            <a:r>
              <a:rPr lang="en-US" sz="2000" b="1" dirty="0" smtClean="0">
                <a:solidFill>
                  <a:srgbClr val="0A0A0A"/>
                </a:solidFill>
                <a:effectLst/>
                <a:latin typeface="Arial" panose="020B0604020202020204" pitchFamily="34" charset="0"/>
                <a:ea typeface="Helvetica Neue"/>
                <a:cs typeface="Arial" panose="020B0604020202020204" pitchFamily="34" charset="0"/>
              </a:rPr>
              <a:t>During the Peninsular Campaign, Union soldiers were exhausted, and General Daniel Butterfield wanted a new bugle call that was more melodious and less formal than the standard French-style "lights out" signal. Butterfield hummed a revised version of an old 1835 military call known as the "Scot Tattoo" to his brigade bugler, Oliver Wilcox Norton. Together, they smoothed out the melody into the 24 notes we know today.</a:t>
            </a:r>
            <a:endParaRPr lang="en-US" sz="2000" b="1" dirty="0" smtClean="0">
              <a:effectLst/>
              <a:latin typeface="Arial" panose="020B0604020202020204" pitchFamily="34" charset="0"/>
              <a:ea typeface="Arial" panose="020B0604020202020204" pitchFamily="34" charset="0"/>
              <a:cs typeface="Arial" panose="020B0604020202020204" pitchFamily="34" charset="0"/>
            </a:endParaRPr>
          </a:p>
          <a:p>
            <a:pPr>
              <a:lnSpc>
                <a:spcPct val="115000"/>
              </a:lnSpc>
            </a:pPr>
            <a:r>
              <a:rPr lang="en-US" sz="2000" b="1" dirty="0" smtClean="0">
                <a:effectLst/>
                <a:latin typeface="Arial" panose="020B0604020202020204" pitchFamily="34" charset="0"/>
                <a:ea typeface="Arial" panose="020B0604020202020204" pitchFamily="34" charset="0"/>
                <a:cs typeface="Arial" panose="020B0604020202020204" pitchFamily="34" charset="0"/>
              </a:rPr>
              <a:t> </a:t>
            </a:r>
          </a:p>
          <a:p>
            <a:pPr>
              <a:lnSpc>
                <a:spcPct val="115000"/>
              </a:lnSpc>
              <a:spcBef>
                <a:spcPts val="900"/>
              </a:spcBef>
              <a:spcAft>
                <a:spcPts val="1200"/>
              </a:spcAft>
            </a:pPr>
            <a:r>
              <a:rPr lang="en-US" sz="2000" b="1" i="1" dirty="0" smtClean="0">
                <a:solidFill>
                  <a:srgbClr val="FF0000"/>
                </a:solidFill>
                <a:effectLst/>
                <a:latin typeface="Arial" panose="020B0604020202020204" pitchFamily="34" charset="0"/>
                <a:ea typeface="Helvetica Neue"/>
                <a:cs typeface="Arial" panose="020B0604020202020204" pitchFamily="34" charset="0"/>
              </a:rPr>
              <a:t>Key Facts on the Origin of Taps:</a:t>
            </a:r>
            <a:endParaRPr lang="en-US" sz="2000" b="1" dirty="0" smtClean="0">
              <a:effectLst/>
              <a:latin typeface="Arial" panose="020B0604020202020204" pitchFamily="34" charset="0"/>
              <a:ea typeface="Arial" panose="020B0604020202020204" pitchFamily="34" charset="0"/>
              <a:cs typeface="Arial" panose="020B0604020202020204" pitchFamily="34" charset="0"/>
            </a:endParaRPr>
          </a:p>
          <a:p>
            <a:pPr marL="463550" marR="0" lvl="0" indent="-463550">
              <a:lnSpc>
                <a:spcPct val="115000"/>
              </a:lnSpc>
              <a:spcBef>
                <a:spcPts val="1800"/>
              </a:spcBef>
              <a:spcAft>
                <a:spcPts val="0"/>
              </a:spcAft>
              <a:buClr>
                <a:srgbClr val="000000"/>
              </a:buClr>
              <a:buSzPts val="1200"/>
            </a:pPr>
            <a:r>
              <a:rPr lang="en-US" sz="2000" b="1" dirty="0" smtClean="0">
                <a:latin typeface="Arial" panose="020B0604020202020204" pitchFamily="34" charset="0"/>
                <a:ea typeface="Helvetica Neue"/>
                <a:cs typeface="Arial" panose="020B0604020202020204" pitchFamily="34" charset="0"/>
              </a:rPr>
              <a:t>1.	</a:t>
            </a:r>
            <a:r>
              <a:rPr lang="en-US" sz="2000" b="1" u="none" strike="noStrike" dirty="0" smtClean="0">
                <a:solidFill>
                  <a:srgbClr val="FF0000"/>
                </a:solidFill>
                <a:effectLst/>
                <a:latin typeface="Arial" panose="020B0604020202020204" pitchFamily="34" charset="0"/>
                <a:ea typeface="Helvetica Neue"/>
                <a:cs typeface="Arial" panose="020B0604020202020204" pitchFamily="34" charset="0"/>
              </a:rPr>
              <a:t>Composition:</a:t>
            </a:r>
            <a:r>
              <a:rPr lang="en-US" sz="2000" b="1" u="none" strike="noStrike" dirty="0" smtClean="0">
                <a:effectLst/>
                <a:latin typeface="Arial" panose="020B0604020202020204" pitchFamily="34" charset="0"/>
                <a:ea typeface="Helvetica Neue"/>
                <a:cs typeface="Arial" panose="020B0604020202020204" pitchFamily="34" charset="0"/>
              </a:rPr>
              <a:t> </a:t>
            </a:r>
            <a:endParaRPr lang="en-US" sz="2000" b="1" u="none" strike="noStrike" dirty="0" smtClean="0">
              <a:effectLst/>
              <a:latin typeface="Arial" panose="020B0604020202020204" pitchFamily="34" charset="0"/>
              <a:ea typeface="Arial" panose="020B0604020202020204" pitchFamily="34" charset="0"/>
              <a:cs typeface="Arial" panose="020B0604020202020204" pitchFamily="34" charset="0"/>
            </a:endParaRPr>
          </a:p>
          <a:p>
            <a:pPr marL="1146175" marR="0" lvl="1" indent="-285750">
              <a:lnSpc>
                <a:spcPct val="115000"/>
              </a:lnSpc>
              <a:spcBef>
                <a:spcPts val="1800"/>
              </a:spcBef>
              <a:spcAft>
                <a:spcPts val="0"/>
              </a:spcAft>
              <a:buFont typeface="+mj-lt"/>
              <a:buAutoNum type="alphaLcPeriod"/>
            </a:pPr>
            <a:r>
              <a:rPr lang="en-US" sz="2000" b="1" u="none" strike="noStrike" dirty="0" smtClean="0">
                <a:effectLst/>
                <a:latin typeface="Arial" panose="020B0604020202020204" pitchFamily="34" charset="0"/>
                <a:ea typeface="Helvetica Neue"/>
                <a:cs typeface="Arial" panose="020B0604020202020204" pitchFamily="34" charset="0"/>
              </a:rPr>
              <a:t>Butterfield revised an earlier bugle call known as the "Tattoo" from the (1835 Scott tactics manual) to create the melody.</a:t>
            </a:r>
          </a:p>
          <a:p>
            <a:pPr marR="0" lvl="1">
              <a:lnSpc>
                <a:spcPct val="115000"/>
              </a:lnSpc>
              <a:spcBef>
                <a:spcPts val="1800"/>
              </a:spcBef>
              <a:spcAft>
                <a:spcPts val="0"/>
              </a:spcAft>
            </a:pPr>
            <a:endParaRPr lang="en-US" sz="2000" b="1" dirty="0" smtClean="0">
              <a:latin typeface="Arial" panose="020B0604020202020204" pitchFamily="34" charset="0"/>
              <a:ea typeface="Helvetica Neue"/>
              <a:cs typeface="Arial" panose="020B0604020202020204" pitchFamily="34" charset="0"/>
            </a:endParaRPr>
          </a:p>
          <a:p>
            <a:pPr lvl="0">
              <a:tabLst>
                <a:tab pos="463550" algn="l"/>
              </a:tabLst>
            </a:pPr>
            <a:r>
              <a:rPr lang="en-US" sz="2000" b="1" dirty="0" smtClean="0">
                <a:latin typeface="Arial" panose="020B0604020202020204" pitchFamily="34" charset="0"/>
                <a:cs typeface="Arial" panose="020B0604020202020204" pitchFamily="34" charset="0"/>
              </a:rPr>
              <a:t>2.	</a:t>
            </a:r>
            <a:r>
              <a:rPr lang="en-US" sz="2000" b="1" dirty="0" smtClean="0">
                <a:solidFill>
                  <a:srgbClr val="FF0000"/>
                </a:solidFill>
                <a:latin typeface="Arial" panose="020B0604020202020204" pitchFamily="34" charset="0"/>
                <a:cs typeface="Arial" panose="020B0604020202020204" pitchFamily="34" charset="0"/>
              </a:rPr>
              <a:t>Original </a:t>
            </a:r>
            <a:r>
              <a:rPr lang="en-US" sz="2000" b="1" dirty="0">
                <a:solidFill>
                  <a:srgbClr val="FF0000"/>
                </a:solidFill>
                <a:latin typeface="Arial" panose="020B0604020202020204" pitchFamily="34" charset="0"/>
                <a:cs typeface="Arial" panose="020B0604020202020204" pitchFamily="34" charset="0"/>
              </a:rPr>
              <a:t>Purpose: </a:t>
            </a:r>
          </a:p>
          <a:p>
            <a:r>
              <a:rPr lang="en-US" sz="2000" b="1" dirty="0">
                <a:latin typeface="Arial" panose="020B0604020202020204" pitchFamily="34" charset="0"/>
                <a:cs typeface="Arial" panose="020B0604020202020204" pitchFamily="34" charset="0"/>
              </a:rPr>
              <a:t> </a:t>
            </a:r>
          </a:p>
          <a:p>
            <a:pPr lvl="0">
              <a:tabLst>
                <a:tab pos="860425" algn="l"/>
                <a:tab pos="1146175" algn="l"/>
              </a:tabLst>
            </a:pPr>
            <a:r>
              <a:rPr lang="en-US" sz="2000" b="1" dirty="0" smtClean="0">
                <a:latin typeface="Arial" panose="020B0604020202020204" pitchFamily="34" charset="0"/>
                <a:cs typeface="Arial" panose="020B0604020202020204" pitchFamily="34" charset="0"/>
              </a:rPr>
              <a:t>	a.	It </a:t>
            </a:r>
            <a:r>
              <a:rPr lang="en-US" sz="2000" b="1" dirty="0">
                <a:latin typeface="Arial" panose="020B0604020202020204" pitchFamily="34" charset="0"/>
                <a:cs typeface="Arial" panose="020B0604020202020204" pitchFamily="34" charset="0"/>
              </a:rPr>
              <a:t>was intended to replace the "Extinguish Lights" call as a way for soldiers to turn in for the night.</a:t>
            </a:r>
          </a:p>
          <a:p>
            <a:r>
              <a:rPr lang="en-US" sz="2000" b="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974980863"/>
      </p:ext>
    </p:extLst>
  </p:cSld>
  <p:clrMapOvr>
    <a:masterClrMapping/>
  </p:clrMapOvr>
  <p:transition spd="slow" advTm="4000">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230101" cy="6858000"/>
          </a:xfrm>
          <a:prstGeom prst="rect">
            <a:avLst/>
          </a:prstGeom>
        </p:spPr>
      </p:pic>
      <p:sp>
        <p:nvSpPr>
          <p:cNvPr id="2" name="Rectangle 2"/>
          <p:cNvSpPr>
            <a:spLocks noChangeArrowheads="1"/>
          </p:cNvSpPr>
          <p:nvPr/>
        </p:nvSpPr>
        <p:spPr bwMode="auto">
          <a:xfrm>
            <a:off x="0" y="387915"/>
            <a:ext cx="12010030" cy="61555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tabLst>
                <a:tab pos="519113" algn="l"/>
              </a:tabLst>
            </a:pPr>
            <a:r>
              <a:rPr lang="en-US" sz="2000" b="1" dirty="0" smtClean="0">
                <a:cs typeface="Arial" panose="020B0604020202020204" pitchFamily="34" charset="0"/>
              </a:rPr>
              <a:t>3.	</a:t>
            </a:r>
            <a:r>
              <a:rPr lang="en-US" sz="2000" b="1" dirty="0" smtClean="0">
                <a:solidFill>
                  <a:srgbClr val="FF0000"/>
                </a:solidFill>
                <a:cs typeface="Arial" panose="020B0604020202020204" pitchFamily="34" charset="0"/>
              </a:rPr>
              <a:t>First </a:t>
            </a:r>
            <a:r>
              <a:rPr lang="en-US" sz="2000" b="1" dirty="0">
                <a:solidFill>
                  <a:srgbClr val="FF0000"/>
                </a:solidFill>
                <a:cs typeface="Arial" panose="020B0604020202020204" pitchFamily="34" charset="0"/>
              </a:rPr>
              <a:t>Funeral Use: </a:t>
            </a:r>
            <a:endParaRPr lang="en-US" sz="2000" b="1" dirty="0" smtClean="0">
              <a:solidFill>
                <a:srgbClr val="FF0000"/>
              </a:solidFill>
              <a:cs typeface="Arial" panose="020B0604020202020204" pitchFamily="34" charset="0"/>
            </a:endParaRPr>
          </a:p>
          <a:p>
            <a:pPr lvl="0">
              <a:tabLst>
                <a:tab pos="519113" algn="l"/>
              </a:tabLst>
            </a:pPr>
            <a:endParaRPr lang="en-US" sz="2000" dirty="0">
              <a:solidFill>
                <a:srgbClr val="FF0000"/>
              </a:solidFill>
              <a:cs typeface="Arial" panose="020B0604020202020204" pitchFamily="34" charset="0"/>
            </a:endParaRPr>
          </a:p>
          <a:p>
            <a:pPr marL="1146175" indent="-409575">
              <a:tabLst>
                <a:tab pos="1146175" algn="l"/>
              </a:tabLst>
            </a:pPr>
            <a:r>
              <a:rPr lang="en-US" sz="2000" b="1" dirty="0">
                <a:cs typeface="Arial" panose="020B0604020202020204" pitchFamily="34" charset="0"/>
              </a:rPr>
              <a:t> </a:t>
            </a:r>
            <a:r>
              <a:rPr lang="en-US" sz="2000" b="1" dirty="0" smtClean="0">
                <a:cs typeface="Arial" panose="020B0604020202020204" pitchFamily="34" charset="0"/>
              </a:rPr>
              <a:t>a.	Shortly </a:t>
            </a:r>
            <a:r>
              <a:rPr lang="en-US" sz="2000" b="1" dirty="0">
                <a:cs typeface="Arial" panose="020B0604020202020204" pitchFamily="34" charset="0"/>
              </a:rPr>
              <a:t>after its creation in July 1862, Captain John C. </a:t>
            </a:r>
            <a:r>
              <a:rPr lang="en-US" sz="2000" b="1" dirty="0" err="1">
                <a:cs typeface="Arial" panose="020B0604020202020204" pitchFamily="34" charset="0"/>
              </a:rPr>
              <a:t>Tidball</a:t>
            </a:r>
            <a:r>
              <a:rPr lang="en-US" sz="2000" b="1" dirty="0">
                <a:cs typeface="Arial" panose="020B0604020202020204" pitchFamily="34" charset="0"/>
              </a:rPr>
              <a:t> of Battery A, 2nd U.S. Artillery, ordered it to be played at the funeral of a </a:t>
            </a:r>
            <a:r>
              <a:rPr lang="en-US" sz="2000" b="1" dirty="0" err="1">
                <a:cs typeface="Arial" panose="020B0604020202020204" pitchFamily="34" charset="0"/>
              </a:rPr>
              <a:t>cannoneer</a:t>
            </a:r>
            <a:r>
              <a:rPr lang="en-US" sz="2000" b="1" dirty="0">
                <a:cs typeface="Arial" panose="020B0604020202020204" pitchFamily="34" charset="0"/>
              </a:rPr>
              <a:t>, choosing it over traditional rifle volleys which might be mistaken for combat.</a:t>
            </a:r>
            <a:endParaRPr lang="en-US" sz="2000" b="1" dirty="0">
              <a:ea typeface="Helvetica Neue"/>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b="1" i="0" u="none" strike="noStrike" cap="none" normalizeH="0" baseline="0" dirty="0" smtClean="0">
              <a:ln>
                <a:noFill/>
              </a:ln>
              <a:solidFill>
                <a:schemeClr val="tx1"/>
              </a:solidFill>
              <a:effectLst/>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tab pos="463550" algn="l"/>
              </a:tabLst>
            </a:pPr>
            <a:r>
              <a:rPr lang="en-US" altLang="en-US" sz="2000" b="1" dirty="0" smtClean="0">
                <a:ea typeface="Helvetica Neue"/>
              </a:rPr>
              <a:t>4.	</a:t>
            </a:r>
            <a:r>
              <a:rPr kumimoji="0" lang="en-US" altLang="en-US" sz="2000" b="1" i="0" u="none" strike="noStrike" cap="none" normalizeH="0" baseline="0" dirty="0" smtClean="0">
                <a:ln>
                  <a:noFill/>
                </a:ln>
                <a:solidFill>
                  <a:srgbClr val="FF0000"/>
                </a:solidFill>
                <a:effectLst/>
                <a:latin typeface="Arial" panose="020B0604020202020204" pitchFamily="34" charset="0"/>
                <a:ea typeface="Helvetica Neue"/>
              </a:rPr>
              <a:t>Origin of the Name: </a:t>
            </a: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kumimoji="0" lang="en-US" altLang="en-US" sz="2000" b="1" i="0" u="none" strike="noStrike" cap="none" normalizeH="0" baseline="0" dirty="0" smtClean="0">
              <a:ln>
                <a:noFill/>
              </a:ln>
              <a:solidFill>
                <a:schemeClr val="tx1"/>
              </a:solidFill>
              <a:effectLst/>
              <a:latin typeface="Arial" panose="020B0604020202020204" pitchFamily="34" charset="0"/>
            </a:endParaRPr>
          </a:p>
          <a:p>
            <a:pPr marL="1262062" marR="0" lvl="1" indent="-457200" algn="l" defTabSz="914400" rtl="0" eaLnBrk="0" fontAlgn="base" latinLnBrk="0" hangingPunct="0">
              <a:lnSpc>
                <a:spcPct val="100000"/>
              </a:lnSpc>
              <a:spcBef>
                <a:spcPct val="0"/>
              </a:spcBef>
              <a:spcAft>
                <a:spcPct val="0"/>
              </a:spcAft>
              <a:buClr>
                <a:srgbClr val="000000"/>
              </a:buClr>
              <a:buSzTx/>
              <a:buAutoNum type="alphaLcPeriod"/>
              <a:tabLst/>
            </a:pPr>
            <a:r>
              <a:rPr kumimoji="0" lang="en-US" altLang="en-US" sz="2000" b="1" i="0" u="none" strike="noStrike" cap="none" normalizeH="0" baseline="0" dirty="0" smtClean="0">
                <a:ln>
                  <a:noFill/>
                </a:ln>
                <a:solidFill>
                  <a:schemeClr val="tx1"/>
                </a:solidFill>
                <a:effectLst/>
                <a:latin typeface="Arial" panose="020B0604020202020204" pitchFamily="34" charset="0"/>
                <a:ea typeface="Helvetica Neue"/>
              </a:rPr>
              <a:t>It is believed to be derived from the Dutch word for tattoo ("</a:t>
            </a:r>
            <a:r>
              <a:rPr kumimoji="0" lang="en-US" altLang="en-US" sz="2000" b="1" i="0" u="none" strike="noStrike" cap="none" normalizeH="0" baseline="0" dirty="0" err="1" smtClean="0">
                <a:ln>
                  <a:noFill/>
                </a:ln>
                <a:solidFill>
                  <a:schemeClr val="tx1"/>
                </a:solidFill>
                <a:effectLst/>
                <a:latin typeface="Arial" panose="020B0604020202020204" pitchFamily="34" charset="0"/>
                <a:ea typeface="Helvetica Neue"/>
              </a:rPr>
              <a:t>taptoe</a:t>
            </a:r>
            <a:r>
              <a:rPr kumimoji="0" lang="en-US" altLang="en-US" sz="2000" b="1" i="0" u="none" strike="noStrike" cap="none" normalizeH="0" baseline="0" dirty="0" smtClean="0">
                <a:ln>
                  <a:noFill/>
                </a:ln>
                <a:solidFill>
                  <a:schemeClr val="tx1"/>
                </a:solidFill>
                <a:effectLst/>
                <a:latin typeface="Arial" panose="020B0604020202020204" pitchFamily="34" charset="0"/>
                <a:ea typeface="Helvetica Neue"/>
              </a:rPr>
              <a:t>") and the previous custom of beating three drum taps to signal lights out.</a:t>
            </a:r>
          </a:p>
          <a:p>
            <a:pPr marL="804862" marR="0" lvl="1" algn="l" defTabSz="914400" rtl="0" eaLnBrk="0" fontAlgn="base" latinLnBrk="0" hangingPunct="0">
              <a:lnSpc>
                <a:spcPct val="100000"/>
              </a:lnSpc>
              <a:spcBef>
                <a:spcPct val="0"/>
              </a:spcBef>
              <a:spcAft>
                <a:spcPct val="0"/>
              </a:spcAft>
              <a:buClr>
                <a:srgbClr val="000000"/>
              </a:buClr>
              <a:buSzTx/>
              <a:tabLst/>
            </a:pPr>
            <a:endParaRPr kumimoji="0" lang="en-US" altLang="en-US" sz="2000" b="1" i="0" u="none" strike="noStrike" cap="none" normalizeH="0" baseline="0" dirty="0" smtClean="0">
              <a:ln>
                <a:noFill/>
              </a:ln>
              <a:solidFill>
                <a:schemeClr val="tx1"/>
              </a:solidFill>
              <a:effectLst/>
              <a:latin typeface="Arial" panose="020B0604020202020204" pitchFamily="34" charset="0"/>
              <a:ea typeface="Helvetica Neue"/>
            </a:endParaRPr>
          </a:p>
          <a:p>
            <a:pPr marL="463550" marR="0" lvl="1" indent="-463550" algn="l" defTabSz="914400" rtl="0" eaLnBrk="0" fontAlgn="base" latinLnBrk="0" hangingPunct="0">
              <a:lnSpc>
                <a:spcPct val="100000"/>
              </a:lnSpc>
              <a:spcBef>
                <a:spcPct val="0"/>
              </a:spcBef>
              <a:spcAft>
                <a:spcPct val="0"/>
              </a:spcAft>
              <a:buClr>
                <a:srgbClr val="000000"/>
              </a:buClr>
              <a:buSzTx/>
              <a:tabLst/>
            </a:pPr>
            <a:r>
              <a:rPr lang="en-US" altLang="en-US" sz="2000" b="1" dirty="0" smtClean="0">
                <a:ea typeface="Helvetica Neue"/>
              </a:rPr>
              <a:t>5.</a:t>
            </a:r>
            <a:r>
              <a:rPr kumimoji="0" lang="en-US" altLang="en-US" sz="2000" b="1" i="0" u="none" strike="noStrike" cap="none" normalizeH="0" baseline="0" dirty="0" smtClean="0">
                <a:ln>
                  <a:noFill/>
                </a:ln>
                <a:solidFill>
                  <a:srgbClr val="FF0000"/>
                </a:solidFill>
                <a:effectLst/>
                <a:latin typeface="Arial" panose="020B0604020202020204" pitchFamily="34" charset="0"/>
                <a:ea typeface="Helvetica Neue"/>
              </a:rPr>
              <a:t>	The Myth: </a:t>
            </a: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kumimoji="0" lang="en-US" altLang="en-US" sz="2000" b="1" i="0" u="none" strike="noStrike" cap="none" normalizeH="0" baseline="0" dirty="0" smtClean="0">
              <a:ln>
                <a:noFill/>
              </a:ln>
              <a:solidFill>
                <a:schemeClr val="tx1"/>
              </a:solidFill>
              <a:effectLst/>
              <a:latin typeface="Arial" panose="020B0604020202020204" pitchFamily="34" charset="0"/>
            </a:endParaRPr>
          </a:p>
          <a:p>
            <a:pPr marL="1255713" marR="0" lvl="1" indent="-450850" algn="l" defTabSz="914400" rtl="0" eaLnBrk="0" fontAlgn="base" latinLnBrk="0" hangingPunct="0">
              <a:lnSpc>
                <a:spcPct val="100000"/>
              </a:lnSpc>
              <a:spcBef>
                <a:spcPct val="0"/>
              </a:spcBef>
              <a:spcAft>
                <a:spcPct val="0"/>
              </a:spcAft>
              <a:buClr>
                <a:srgbClr val="000000"/>
              </a:buClr>
              <a:buSzTx/>
              <a:tabLst/>
            </a:pPr>
            <a:r>
              <a:rPr kumimoji="0" lang="en-US" altLang="en-US" sz="2000" b="1" i="0" u="none" strike="noStrike" cap="none" normalizeH="0" baseline="0" dirty="0" smtClean="0">
                <a:ln>
                  <a:noFill/>
                </a:ln>
                <a:solidFill>
                  <a:schemeClr val="tx1"/>
                </a:solidFill>
                <a:effectLst/>
                <a:latin typeface="Arial" panose="020B0604020202020204" pitchFamily="34" charset="0"/>
                <a:ea typeface="Helvetica Neue"/>
              </a:rPr>
              <a:t>a.	A popular story that a father found the music in the pocket of his dead Confederate son (often called the "</a:t>
            </a:r>
            <a:r>
              <a:rPr kumimoji="0" lang="en-US" altLang="en-US" sz="2000" b="1" i="0" u="none" strike="noStrike" cap="none" normalizeH="0" baseline="0" dirty="0" err="1" smtClean="0">
                <a:ln>
                  <a:noFill/>
                </a:ln>
                <a:solidFill>
                  <a:schemeClr val="tx1"/>
                </a:solidFill>
                <a:effectLst/>
                <a:latin typeface="Arial" panose="020B0604020202020204" pitchFamily="34" charset="0"/>
                <a:ea typeface="Helvetica Neue"/>
              </a:rPr>
              <a:t>Ellicombe</a:t>
            </a:r>
            <a:r>
              <a:rPr kumimoji="0" lang="en-US" altLang="en-US" sz="2000" b="1" i="0" u="none" strike="noStrike" cap="none" normalizeH="0" baseline="0" dirty="0" smtClean="0">
                <a:ln>
                  <a:noFill/>
                </a:ln>
                <a:solidFill>
                  <a:schemeClr val="tx1"/>
                </a:solidFill>
                <a:effectLst/>
                <a:latin typeface="Arial" panose="020B0604020202020204" pitchFamily="34" charset="0"/>
                <a:ea typeface="Helvetica Neue"/>
              </a:rPr>
              <a:t>" story) is false, according to historians like </a:t>
            </a:r>
            <a:r>
              <a:rPr kumimoji="0" lang="en-US" altLang="en-US" sz="2000" b="1" i="0" u="none" strike="noStrike" cap="none" normalizeH="0" baseline="0" dirty="0" err="1" smtClean="0">
                <a:ln>
                  <a:noFill/>
                </a:ln>
                <a:solidFill>
                  <a:schemeClr val="tx1"/>
                </a:solidFill>
                <a:effectLst/>
                <a:latin typeface="Arial" panose="020B0604020202020204" pitchFamily="34" charset="0"/>
                <a:ea typeface="Helvetica Neue"/>
              </a:rPr>
              <a:t>Jari</a:t>
            </a:r>
            <a:r>
              <a:rPr kumimoji="0" lang="en-US" altLang="en-US" sz="2000" b="1" i="0" u="none" strike="noStrike" cap="none" normalizeH="0" baseline="0" dirty="0" smtClean="0">
                <a:ln>
                  <a:noFill/>
                </a:ln>
                <a:solidFill>
                  <a:schemeClr val="tx1"/>
                </a:solidFill>
                <a:effectLst/>
                <a:latin typeface="Arial" panose="020B0604020202020204" pitchFamily="34" charset="0"/>
                <a:ea typeface="Helvetica Neue"/>
              </a:rPr>
              <a:t> Villanueva.</a:t>
            </a:r>
          </a:p>
          <a:p>
            <a:pPr marL="457200" marR="0" lvl="1" indent="0" algn="l" defTabSz="914400" rtl="0" eaLnBrk="0" fontAlgn="base" latinLnBrk="0" hangingPunct="0">
              <a:lnSpc>
                <a:spcPct val="100000"/>
              </a:lnSpc>
              <a:spcBef>
                <a:spcPct val="0"/>
              </a:spcBef>
              <a:spcAft>
                <a:spcPct val="0"/>
              </a:spcAft>
              <a:buClr>
                <a:srgbClr val="000000"/>
              </a:buClr>
              <a:buSzTx/>
              <a:buFontTx/>
              <a:buAutoNum type="arabicPeriod"/>
              <a:tabLst/>
            </a:pPr>
            <a:endParaRPr kumimoji="0" lang="en-US" altLang="en-US" sz="2000" b="1" i="0" u="none" strike="noStrike" cap="none" normalizeH="0" baseline="0" dirty="0" smtClean="0">
              <a:ln>
                <a:noFill/>
              </a:ln>
              <a:solidFill>
                <a:schemeClr val="tx1"/>
              </a:solidFill>
              <a:effectLst/>
              <a:latin typeface="Arial" panose="020B0604020202020204" pitchFamily="34" charset="0"/>
            </a:endParaRPr>
          </a:p>
          <a:p>
            <a:pPr marL="463550" marR="0" lvl="0" indent="-463550" algn="l" defTabSz="914400" rtl="0" eaLnBrk="0" fontAlgn="base" latinLnBrk="0" hangingPunct="0">
              <a:lnSpc>
                <a:spcPct val="100000"/>
              </a:lnSpc>
              <a:spcBef>
                <a:spcPct val="0"/>
              </a:spcBef>
              <a:spcAft>
                <a:spcPct val="0"/>
              </a:spcAft>
              <a:buClrTx/>
              <a:buSzTx/>
              <a:tabLst/>
            </a:pPr>
            <a:r>
              <a:rPr lang="en-US" altLang="en-US" sz="2000" b="1" dirty="0" smtClean="0">
                <a:ea typeface="Helvetica Neue"/>
              </a:rPr>
              <a:t>6.</a:t>
            </a:r>
            <a:r>
              <a:rPr kumimoji="0" lang="en-US" altLang="en-US" sz="2000" b="1" i="0" u="none" strike="noStrike" cap="none" normalizeH="0" baseline="0" dirty="0" smtClean="0">
                <a:ln>
                  <a:noFill/>
                </a:ln>
                <a:solidFill>
                  <a:srgbClr val="FF0000"/>
                </a:solidFill>
                <a:effectLst/>
                <a:latin typeface="Arial" panose="020B0604020202020204" pitchFamily="34" charset="0"/>
                <a:ea typeface="Helvetica Neue"/>
              </a:rPr>
              <a:t>	Official Recognition</a:t>
            </a:r>
            <a:r>
              <a:rPr kumimoji="0" lang="en-US" altLang="en-US" sz="2000" b="1" i="0" u="none" strike="noStrike" cap="none" normalizeH="0" baseline="0" dirty="0" smtClean="0">
                <a:ln>
                  <a:noFill/>
                </a:ln>
                <a:solidFill>
                  <a:srgbClr val="FF0000"/>
                </a:solidFill>
                <a:effectLst/>
                <a:latin typeface="Arial" panose="020B0604020202020204" pitchFamily="34" charset="0"/>
                <a:ea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kumimoji="0" lang="en-US" altLang="en-US" sz="2000" b="1" i="0" u="none" strike="noStrike" cap="none" normalizeH="0" baseline="0" dirty="0" smtClean="0">
              <a:ln>
                <a:noFill/>
              </a:ln>
              <a:solidFill>
                <a:schemeClr val="tx1"/>
              </a:solidFill>
              <a:effectLst/>
              <a:latin typeface="Arial" panose="020B0604020202020204" pitchFamily="34" charset="0"/>
            </a:endParaRPr>
          </a:p>
          <a:p>
            <a:pPr marL="1255713" marR="0" lvl="1" indent="-450850" algn="l" defTabSz="914400" rtl="0" eaLnBrk="0" fontAlgn="base" latinLnBrk="0" hangingPunct="0">
              <a:lnSpc>
                <a:spcPct val="100000"/>
              </a:lnSpc>
              <a:spcBef>
                <a:spcPct val="0"/>
              </a:spcBef>
              <a:spcAft>
                <a:spcPct val="0"/>
              </a:spcAft>
              <a:buClr>
                <a:srgbClr val="000000"/>
              </a:buClr>
              <a:buSzTx/>
              <a:tabLst/>
            </a:pPr>
            <a:r>
              <a:rPr kumimoji="0" lang="en-US" altLang="en-US" sz="2000" b="1" i="0" u="none" strike="noStrike" cap="none" normalizeH="0" baseline="0" dirty="0" smtClean="0">
                <a:ln>
                  <a:noFill/>
                </a:ln>
                <a:solidFill>
                  <a:schemeClr val="tx1"/>
                </a:solidFill>
                <a:effectLst/>
                <a:latin typeface="Arial" panose="020B0604020202020204" pitchFamily="34" charset="0"/>
                <a:ea typeface="Helvetica Neue"/>
              </a:rPr>
              <a:t>a.	It was not officially recognized by the U.S. Army for funerals until 1891. </a:t>
            </a:r>
            <a:endParaRPr kumimoji="0" lang="en-US" altLang="en-US" sz="2000" b="1"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b="1"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24423869"/>
      </p:ext>
    </p:extLst>
  </p:cSld>
  <p:clrMapOvr>
    <a:masterClrMapping/>
  </p:clrMapOvr>
  <mc:AlternateContent xmlns:mc="http://schemas.openxmlformats.org/markup-compatibility/2006">
    <mc:Choice xmlns:p14="http://schemas.microsoft.com/office/powerpoint/2010/main" Requires="p14">
      <p:transition spd="slow" p14:dur="10000" advTm="4000">
        <p:push dir="u"/>
      </p:transition>
    </mc:Choice>
    <mc:Fallback>
      <p:transition spd="slow" advTm="4000">
        <p:push dir="u"/>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230101" cy="6858000"/>
          </a:xfrm>
          <a:prstGeom prst="rect">
            <a:avLst/>
          </a:prstGeom>
        </p:spPr>
      </p:pic>
      <p:grpSp>
        <p:nvGrpSpPr>
          <p:cNvPr id="4" name="Group 3"/>
          <p:cNvGrpSpPr/>
          <p:nvPr/>
        </p:nvGrpSpPr>
        <p:grpSpPr>
          <a:xfrm>
            <a:off x="109182" y="245486"/>
            <a:ext cx="11955439" cy="6271920"/>
            <a:chOff x="0" y="-178"/>
            <a:chExt cx="12192000" cy="6271920"/>
          </a:xfrm>
        </p:grpSpPr>
        <p:sp>
          <p:nvSpPr>
            <p:cNvPr id="2" name="Rectangle 1"/>
            <p:cNvSpPr/>
            <p:nvPr/>
          </p:nvSpPr>
          <p:spPr>
            <a:xfrm>
              <a:off x="0" y="1296534"/>
              <a:ext cx="12192000" cy="4975208"/>
            </a:xfrm>
            <a:prstGeom prst="rect">
              <a:avLst/>
            </a:prstGeom>
          </p:spPr>
          <p:txBody>
            <a:bodyPr wrap="square">
              <a:spAutoFit/>
            </a:bodyPr>
            <a:lstStyle/>
            <a:p>
              <a:pPr>
                <a:lnSpc>
                  <a:spcPct val="115000"/>
                </a:lnSpc>
                <a:spcBef>
                  <a:spcPts val="1800"/>
                </a:spcBef>
                <a:spcAft>
                  <a:spcPts val="3300"/>
                </a:spcAft>
              </a:pPr>
              <a:r>
                <a:rPr lang="en-US" sz="2200" b="1" dirty="0" smtClean="0">
                  <a:solidFill>
                    <a:srgbClr val="0A0A0A"/>
                  </a:solidFill>
                  <a:effectLst/>
                  <a:latin typeface="Arial" panose="020B0604020202020204" pitchFamily="34" charset="0"/>
                  <a:ea typeface="Helvetica Neue"/>
                </a:rPr>
                <a:t> </a:t>
              </a:r>
              <a:r>
                <a:rPr lang="en-US" sz="2000" b="1" dirty="0">
                  <a:latin typeface="Arial" panose="020B0604020202020204" pitchFamily="34" charset="0"/>
                  <a:cs typeface="Arial" panose="020B0604020202020204" pitchFamily="34" charset="0"/>
                </a:rPr>
                <a:t>Captain John C. </a:t>
              </a:r>
              <a:r>
                <a:rPr lang="en-US" sz="2000" b="1" dirty="0" err="1">
                  <a:latin typeface="Arial" panose="020B0604020202020204" pitchFamily="34" charset="0"/>
                  <a:cs typeface="Arial" panose="020B0604020202020204" pitchFamily="34" charset="0"/>
                </a:rPr>
                <a:t>Tidball</a:t>
              </a:r>
              <a:r>
                <a:rPr lang="en-US" sz="2000" b="1" dirty="0">
                  <a:latin typeface="Arial" panose="020B0604020202020204" pitchFamily="34" charset="0"/>
                  <a:cs typeface="Arial" panose="020B0604020202020204" pitchFamily="34" charset="0"/>
                </a:rPr>
                <a:t>, a commander of an artillery battery, lost a </a:t>
              </a:r>
              <a:r>
                <a:rPr lang="en-US" sz="2000" b="1" dirty="0" err="1">
                  <a:latin typeface="Arial" panose="020B0604020202020204" pitchFamily="34" charset="0"/>
                  <a:cs typeface="Arial" panose="020B0604020202020204" pitchFamily="34" charset="0"/>
                </a:rPr>
                <a:t>cannoneer</a:t>
              </a:r>
              <a:r>
                <a:rPr lang="en-US" sz="2000" b="1" dirty="0">
                  <a:latin typeface="Arial" panose="020B0604020202020204" pitchFamily="34" charset="0"/>
                  <a:cs typeface="Arial" panose="020B0604020202020204" pitchFamily="34" charset="0"/>
                </a:rPr>
                <a:t> in action. Because the unit was concealed in the woods dangerously close to the enemy, </a:t>
              </a:r>
              <a:r>
                <a:rPr lang="en-US" sz="2000" b="1" dirty="0" err="1">
                  <a:latin typeface="Arial" panose="020B0604020202020204" pitchFamily="34" charset="0"/>
                  <a:cs typeface="Arial" panose="020B0604020202020204" pitchFamily="34" charset="0"/>
                </a:rPr>
                <a:t>Tidball</a:t>
              </a:r>
              <a:r>
                <a:rPr lang="en-US" sz="2000" b="1" dirty="0">
                  <a:latin typeface="Arial" panose="020B0604020202020204" pitchFamily="34" charset="0"/>
                  <a:cs typeface="Arial" panose="020B0604020202020204" pitchFamily="34" charset="0"/>
                </a:rPr>
                <a:t> feared the traditional rifle volleys would alert Confederate troops and renew fighting. Instead, he ordered his bugler to sound "Taps" as a solemn </a:t>
              </a:r>
              <a:r>
                <a:rPr lang="en-US" sz="2000" b="1" dirty="0" smtClean="0">
                  <a:latin typeface="Arial" panose="020B0604020202020204" pitchFamily="34" charset="0"/>
                  <a:cs typeface="Arial" panose="020B0604020202020204" pitchFamily="34" charset="0"/>
                </a:rPr>
                <a:t>substitute.</a:t>
              </a:r>
              <a:r>
                <a:rPr lang="en-US" sz="2000" b="1" dirty="0">
                  <a:latin typeface="Arial" panose="020B0604020202020204" pitchFamily="34" charset="0"/>
                  <a:cs typeface="Arial" panose="020B0604020202020204" pitchFamily="34" charset="0"/>
                </a:rPr>
                <a:t> </a:t>
              </a:r>
              <a:r>
                <a:rPr lang="en-US" sz="2000" b="1" dirty="0" smtClean="0">
                  <a:latin typeface="Arial" panose="020B0604020202020204" pitchFamily="34" charset="0"/>
                  <a:cs typeface="Arial" panose="020B0604020202020204" pitchFamily="34" charset="0"/>
                </a:rPr>
                <a:t> </a:t>
              </a:r>
              <a:r>
                <a:rPr lang="en-US" sz="2000" b="1" dirty="0" smtClean="0">
                  <a:latin typeface="Arial" panose="020B0604020202020204" pitchFamily="34" charset="0"/>
                  <a:cs typeface="Arial" panose="020B0604020202020204" pitchFamily="34" charset="0"/>
                </a:rPr>
                <a:t>The custom spread rapidly through the Army of the Potomac and was officially required at all military funerals by 1891.</a:t>
              </a:r>
            </a:p>
            <a:p>
              <a:pPr algn="ctr">
                <a:lnSpc>
                  <a:spcPct val="115000"/>
                </a:lnSpc>
                <a:spcBef>
                  <a:spcPts val="1800"/>
                </a:spcBef>
                <a:spcAft>
                  <a:spcPts val="3300"/>
                </a:spcAft>
              </a:pPr>
              <a:r>
                <a:rPr lang="en-US" sz="2000" b="1" u="sng" dirty="0" smtClean="0">
                  <a:solidFill>
                    <a:srgbClr val="FF0000"/>
                  </a:solidFill>
                  <a:effectLst/>
                  <a:latin typeface="Arial" panose="020B0604020202020204" pitchFamily="34" charset="0"/>
                  <a:ea typeface="Arial" panose="020B0604020202020204" pitchFamily="34" charset="0"/>
                  <a:cs typeface="Arial" panose="020B0604020202020204" pitchFamily="34" charset="0"/>
                </a:rPr>
                <a:t>Why the Name “Taps”</a:t>
              </a:r>
            </a:p>
            <a:p>
              <a:pPr>
                <a:lnSpc>
                  <a:spcPct val="115000"/>
                </a:lnSpc>
                <a:spcBef>
                  <a:spcPts val="1800"/>
                </a:spcBef>
                <a:spcAft>
                  <a:spcPts val="3300"/>
                </a:spcAft>
              </a:pPr>
              <a:r>
                <a:rPr lang="en-US" sz="2000" b="1" dirty="0" smtClean="0">
                  <a:latin typeface="Arial" panose="020B0604020202020204" pitchFamily="34" charset="0"/>
                  <a:ea typeface="Arial" panose="020B0604020202020204" pitchFamily="34" charset="0"/>
                  <a:cs typeface="Arial" panose="020B0604020202020204" pitchFamily="34" charset="0"/>
                </a:rPr>
                <a:t>The  name comes from the practice of signaling “lights out”.  Historically, before bugles were used, drummers would beat out a signal called the </a:t>
              </a:r>
              <a:r>
                <a:rPr lang="en-US" sz="2000" b="1" dirty="0" err="1" smtClean="0">
                  <a:latin typeface="Arial" panose="020B0604020202020204" pitchFamily="34" charset="0"/>
                  <a:ea typeface="Arial" panose="020B0604020202020204" pitchFamily="34" charset="0"/>
                  <a:cs typeface="Arial" panose="020B0604020202020204" pitchFamily="34" charset="0"/>
                </a:rPr>
                <a:t>taptoe</a:t>
              </a:r>
              <a:r>
                <a:rPr lang="en-US" sz="2000" b="1" dirty="0" smtClean="0">
                  <a:latin typeface="Arial" panose="020B0604020202020204" pitchFamily="34" charset="0"/>
                  <a:ea typeface="Arial" panose="020B0604020202020204" pitchFamily="34" charset="0"/>
                  <a:cs typeface="Arial" panose="020B0604020202020204" pitchFamily="34" charset="0"/>
                </a:rPr>
                <a:t> (from the Dutch </a:t>
              </a:r>
              <a:r>
                <a:rPr lang="en-US" sz="2000" b="1" dirty="0" err="1" smtClean="0">
                  <a:latin typeface="Arial" panose="020B0604020202020204" pitchFamily="34" charset="0"/>
                  <a:ea typeface="Arial" panose="020B0604020202020204" pitchFamily="34" charset="0"/>
                  <a:cs typeface="Arial" panose="020B0604020202020204" pitchFamily="34" charset="0"/>
                </a:rPr>
                <a:t>taptoe</a:t>
              </a:r>
              <a:r>
                <a:rPr lang="en-US" sz="2000" b="1" dirty="0" smtClean="0">
                  <a:latin typeface="Arial" panose="020B0604020202020204" pitchFamily="34" charset="0"/>
                  <a:ea typeface="Arial" panose="020B0604020202020204" pitchFamily="34" charset="0"/>
                  <a:cs typeface="Arial" panose="020B0604020202020204" pitchFamily="34" charset="0"/>
                </a:rPr>
                <a:t>), which ordered barkeeps to turn off the taps on their beer kegs.  Soldiers eventually shortened the bugle signal to “Taps”.</a:t>
              </a:r>
              <a:endParaRPr lang="en-US" sz="2000" b="1" dirty="0" smtClean="0">
                <a:effectLst/>
                <a:latin typeface="Arial" panose="020B0604020202020204" pitchFamily="34" charset="0"/>
                <a:ea typeface="Arial" panose="020B0604020202020204" pitchFamily="34" charset="0"/>
                <a:cs typeface="Arial" panose="020B0604020202020204" pitchFamily="34" charset="0"/>
              </a:endParaRPr>
            </a:p>
          </p:txBody>
        </p:sp>
        <p:sp>
          <p:nvSpPr>
            <p:cNvPr id="3" name="Rectangle 3"/>
            <p:cNvSpPr>
              <a:spLocks noChangeArrowheads="1"/>
            </p:cNvSpPr>
            <p:nvPr/>
          </p:nvSpPr>
          <p:spPr bwMode="auto">
            <a:xfrm>
              <a:off x="0" y="-178"/>
              <a:ext cx="11641540"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1" i="0" u="sng" strike="noStrike" cap="none" normalizeH="0" baseline="0" dirty="0" smtClean="0">
                  <a:ln>
                    <a:noFill/>
                  </a:ln>
                  <a:solidFill>
                    <a:srgbClr val="FF0000"/>
                  </a:solidFill>
                  <a:effectLst/>
                  <a:latin typeface="Arial" panose="020B0604020202020204" pitchFamily="34" charset="0"/>
                  <a:ea typeface="Helvetica Neue"/>
                </a:rPr>
                <a:t>How it Became a Funeral Song</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smtClean="0">
                  <a:ln>
                    <a:noFill/>
                  </a:ln>
                  <a:solidFill>
                    <a:srgbClr val="0A0A0A"/>
                  </a:solidFill>
                  <a:effectLst/>
                  <a:latin typeface="Arial" panose="020B0604020202020204" pitchFamily="34" charset="0"/>
                  <a:ea typeface="Helvetica Neue"/>
                </a:rPr>
                <a:t>"Taps" was originally just a call to end the day. Its association with military funerals began by accident later that same year.</a:t>
              </a:r>
              <a:endParaRPr kumimoji="0" lang="en-US" altLang="en-US" sz="2000" b="1" i="0" u="none" strike="noStrike" cap="none" normalizeH="0" baseline="0" dirty="0" smtClean="0">
                <a:ln>
                  <a:noFill/>
                </a:ln>
                <a:solidFill>
                  <a:schemeClr val="tx1"/>
                </a:solidFill>
                <a:effectLst/>
                <a:latin typeface="Arial" panose="020B0604020202020204" pitchFamily="34" charset="0"/>
              </a:endParaRPr>
            </a:p>
          </p:txBody>
        </p:sp>
      </p:grpSp>
    </p:spTree>
    <p:extLst>
      <p:ext uri="{BB962C8B-B14F-4D97-AF65-F5344CB8AC3E}">
        <p14:creationId xmlns:p14="http://schemas.microsoft.com/office/powerpoint/2010/main" val="1482583569"/>
      </p:ext>
    </p:extLst>
  </p:cSld>
  <p:clrMapOvr>
    <a:masterClrMapping/>
  </p:clrMapOvr>
  <mc:AlternateContent xmlns:mc="http://schemas.openxmlformats.org/markup-compatibility/2006">
    <mc:Choice xmlns:p14="http://schemas.microsoft.com/office/powerpoint/2010/main" Requires="p14">
      <p:transition spd="slow" p14:dur="10000" advTm="4000">
        <p:push dir="u"/>
      </p:transition>
    </mc:Choice>
    <mc:Fallback>
      <p:transition spd="slow" advTm="4000">
        <p:push dir="u"/>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TotalTime>
  <Words>120</Words>
  <Application>Microsoft Office PowerPoint</Application>
  <PresentationFormat>Widescreen</PresentationFormat>
  <Paragraphs>33</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Helvetica Neue</vt:lpstr>
      <vt:lpstr>Office Theme</vt:lpstr>
      <vt:lpstr>THE CREATION OF TAPS</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CREATION OF TAPS</dc:title>
  <dc:creator>denekng01</dc:creator>
  <cp:lastModifiedBy>denekng01</cp:lastModifiedBy>
  <cp:revision>9</cp:revision>
  <dcterms:created xsi:type="dcterms:W3CDTF">2026-05-27T13:33:36Z</dcterms:created>
  <dcterms:modified xsi:type="dcterms:W3CDTF">2026-05-28T12:39:31Z</dcterms:modified>
</cp:coreProperties>
</file>